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Lst>
  <p:sldSz cy="5143500" cx="9144000"/>
  <p:notesSz cx="6858000" cy="9144000"/>
  <p:embeddedFontLst>
    <p:embeddedFont>
      <p:font typeface="Roboto"/>
      <p:regular r:id="rId39"/>
      <p:bold r:id="rId40"/>
      <p:italic r:id="rId41"/>
      <p:boldItalic r:id="rId42"/>
    </p:embeddedFont>
    <p:embeddedFont>
      <p:font typeface="PT Sans Narrow"/>
      <p:regular r:id="rId43"/>
      <p:bold r:id="rId44"/>
    </p:embeddedFont>
    <p:embeddedFont>
      <p:font typeface="Open Sans"/>
      <p:regular r:id="rId45"/>
      <p:bold r:id="rId46"/>
      <p:italic r:id="rId47"/>
      <p:boldItalic r:id="rId4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bold.fntdata"/><Relationship Id="rId20" Type="http://schemas.openxmlformats.org/officeDocument/2006/relationships/slide" Target="slides/slide15.xml"/><Relationship Id="rId42" Type="http://schemas.openxmlformats.org/officeDocument/2006/relationships/font" Target="fonts/Roboto-boldItalic.fntdata"/><Relationship Id="rId41" Type="http://schemas.openxmlformats.org/officeDocument/2006/relationships/font" Target="fonts/Roboto-italic.fntdata"/><Relationship Id="rId22" Type="http://schemas.openxmlformats.org/officeDocument/2006/relationships/slide" Target="slides/slide17.xml"/><Relationship Id="rId44" Type="http://schemas.openxmlformats.org/officeDocument/2006/relationships/font" Target="fonts/PTSansNarrow-bold.fntdata"/><Relationship Id="rId21" Type="http://schemas.openxmlformats.org/officeDocument/2006/relationships/slide" Target="slides/slide16.xml"/><Relationship Id="rId43" Type="http://schemas.openxmlformats.org/officeDocument/2006/relationships/font" Target="fonts/PTSansNarrow-regular.fntdata"/><Relationship Id="rId24" Type="http://schemas.openxmlformats.org/officeDocument/2006/relationships/slide" Target="slides/slide19.xml"/><Relationship Id="rId46" Type="http://schemas.openxmlformats.org/officeDocument/2006/relationships/font" Target="fonts/OpenSans-bold.fntdata"/><Relationship Id="rId23" Type="http://schemas.openxmlformats.org/officeDocument/2006/relationships/slide" Target="slides/slide18.xml"/><Relationship Id="rId45" Type="http://schemas.openxmlformats.org/officeDocument/2006/relationships/font" Target="fonts/OpenSans-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48" Type="http://schemas.openxmlformats.org/officeDocument/2006/relationships/font" Target="fonts/OpenSans-boldItalic.fntdata"/><Relationship Id="rId25" Type="http://schemas.openxmlformats.org/officeDocument/2006/relationships/slide" Target="slides/slide20.xml"/><Relationship Id="rId47" Type="http://schemas.openxmlformats.org/officeDocument/2006/relationships/font" Target="fonts/OpenSans-italic.fntdata"/><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font" Target="fonts/Roboto-regular.fntdata"/><Relationship Id="rId16" Type="http://schemas.openxmlformats.org/officeDocument/2006/relationships/slide" Target="slides/slide11.xml"/><Relationship Id="rId38" Type="http://schemas.openxmlformats.org/officeDocument/2006/relationships/slide" Target="slides/slide33.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webmd.com/diet/caffeine-myths-and-facts" TargetMode="Externa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psychologytoday.com/us/blog/the-athletes-way/201301/cortisol-why-the-stress-hormone-is-public-enemy-no-1" TargetMode="External"/><Relationship Id="rId3" Type="http://schemas.openxmlformats.org/officeDocument/2006/relationships/hyperlink" Target="https://www.behavioralhealthflorida.com/services/medication-management/" TargetMode="Externa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project is about detecting anxiety on social media text? How anxious are you right now?</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f549aeda1c_0_3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f549aeda1c_0_3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Posts evaluated from anxiety and writing (as a neutral sentiment) subreddit: It’s clear how writing has a predominant positive sentiment</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f549aeda1c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f549aeda1c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150">
                <a:solidFill>
                  <a:srgbClr val="1D1C1D"/>
                </a:solidFill>
                <a:highlight>
                  <a:srgbClr val="F8F8F8"/>
                </a:highlight>
              </a:rPr>
              <a:t>The reason why we kept in the word “anxiety” is that if someone was to type in “I have anxiety”. It will not categorize it as anxiety. </a:t>
            </a:r>
            <a:r>
              <a:rPr lang="en"/>
              <a:t>Words like feel, anxiety, advice, want, help are very concerning prevalent words.</a:t>
            </a:r>
            <a:endParaRPr/>
          </a:p>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f549aeda1c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f549aeda1c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Advice needed, panic attack, need hug, heart rate, …are clear words indicating requests for help, motivation and support.</a:t>
            </a:r>
            <a:endParaRPr/>
          </a:p>
          <a:p>
            <a:pPr indent="0" lvl="0" marL="0" rtl="0" algn="l">
              <a:spcBef>
                <a:spcPts val="0"/>
              </a:spcBef>
              <a:spcAft>
                <a:spcPts val="0"/>
              </a:spcAft>
              <a:buNone/>
            </a:pPr>
            <a:r>
              <a:rPr lang="en"/>
              <a:t>Bigrams such as heart rate indicating physical symptoms, work school are even indication of locality which can also be addresses with geolocations.</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efedfec7fc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efedfec7fc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Clr>
                <a:schemeClr val="dk1"/>
              </a:buClr>
              <a:buSzPts val="1100"/>
              <a:buFont typeface="Arial"/>
              <a:buNone/>
            </a:pPr>
            <a:r>
              <a:rPr lang="en" sz="1800">
                <a:solidFill>
                  <a:srgbClr val="595959"/>
                </a:solidFill>
              </a:rPr>
              <a:t>We take a next stop here by adjusting term weights were </a:t>
            </a:r>
            <a:r>
              <a:rPr lang="en" sz="1800">
                <a:solidFill>
                  <a:srgbClr val="595959"/>
                </a:solidFill>
              </a:rPr>
              <a:t>1. Repeated consecutive letters, 2. Frequency of Punctuation use, and use of emoticons</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f0088fb0d1_6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f0088fb0d1_6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f0088fb0d1_6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f0088fb0d1_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With the intentions of visualizing negative sentiment on anxiety posts to train our models, this is a clear visual.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f520ff53a1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f520ff53a1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With the intentions of visualizing negative </a:t>
            </a:r>
            <a:r>
              <a:rPr lang="en"/>
              <a:t>sentiment on anxiety posts to train our models, this is a clear visual.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f0088fb0d1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f0088fb0d1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f0088fb0d1_1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f0088fb0d1_1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f0088fb0d1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f0088fb0d1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efedfec7fc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efedfec7fc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About 19% of adults have an anxiety disorder…. To put this in perspective….. that is over 40 million people in the US with anxiety.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f0088fb0d1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f0088fb0d1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f0088fb0d1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f0088fb0d1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f0088fb0d1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f0088fb0d1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f0088fb0d1_6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f0088fb0d1_6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f0088fb0d1_6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f0088fb0d1_6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f0088fb0d1_6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f0088fb0d1_6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f549aeda1c_0_3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f549aeda1c_0_3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Ihza: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f549aeda1c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f549aeda1c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Threshold for severity of anxiety, drawn at -0.85 for severe anxiety and -0.25 for Moderate anxiety.</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f549aeda1c_0_3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f549aeda1c_0_3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f549aeda1c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f549aeda1c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Everybody knows how to self treat from anxiety, or google it, you need a</a:t>
            </a:r>
            <a:r>
              <a:rPr lang="en" sz="1200"/>
              <a:t> well-balanced diet, take care of our body. </a:t>
            </a:r>
            <a:r>
              <a:rPr lang="en" sz="1200">
                <a:solidFill>
                  <a:srgbClr val="444444"/>
                </a:solidFill>
              </a:rPr>
              <a:t>Limit your alcohol, </a:t>
            </a:r>
            <a:r>
              <a:rPr lang="en" sz="1200">
                <a:solidFill>
                  <a:srgbClr val="187AAB"/>
                </a:solidFill>
                <a:uFill>
                  <a:noFill/>
                </a:uFill>
                <a:hlinkClick r:id="rId2">
                  <a:extLst>
                    <a:ext uri="{A12FA001-AC4F-418D-AE19-62706E023703}">
                      <ahyp:hlinkClr val="tx"/>
                    </a:ext>
                  </a:extLst>
                </a:hlinkClick>
              </a:rPr>
              <a:t>caffeine</a:t>
            </a:r>
            <a:r>
              <a:rPr lang="en" sz="1200">
                <a:solidFill>
                  <a:srgbClr val="444444"/>
                </a:solidFill>
              </a:rPr>
              <a:t>, and sugar consumption.Take time out for yourself every day. Trim a hectic schedule to its most essential items. </a:t>
            </a:r>
            <a:r>
              <a:rPr b="1" lang="en" sz="1200">
                <a:solidFill>
                  <a:srgbClr val="444444"/>
                </a:solidFill>
              </a:rPr>
              <a:t>Keep an anxiety journal is quite important.</a:t>
            </a:r>
            <a:r>
              <a:rPr lang="en" sz="1200">
                <a:solidFill>
                  <a:srgbClr val="444444"/>
                </a:solidFill>
              </a:rPr>
              <a:t> Rank your anxiety on a 1-to-10 scale. Keeping track of things, when it makes you anxious or less anxious.</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f549aeda1c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f549aeda1c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132D3A"/>
                </a:solidFill>
              </a:rPr>
              <a:t>In the United States, the most common type of mental disorders is different kinds of anxiety.P</a:t>
            </a:r>
            <a:r>
              <a:rPr b="1" lang="en" sz="1700">
                <a:solidFill>
                  <a:srgbClr val="132D3A"/>
                </a:solidFill>
              </a:rPr>
              <a:t>anic attack </a:t>
            </a:r>
            <a:r>
              <a:rPr lang="en" sz="1200">
                <a:solidFill>
                  <a:srgbClr val="132D3A"/>
                </a:solidFill>
              </a:rPr>
              <a:t>symptoms are so severe that they lead patients to believe they are suffering heart attacks.</a:t>
            </a:r>
            <a:r>
              <a:rPr b="1" lang="en" sz="1700">
                <a:solidFill>
                  <a:srgbClr val="132D3A"/>
                </a:solidFill>
              </a:rPr>
              <a:t> 2) The actual increased Risk of Heart Attack, </a:t>
            </a:r>
            <a:r>
              <a:rPr lang="en" sz="1200">
                <a:solidFill>
                  <a:srgbClr val="132D3A"/>
                </a:solidFill>
              </a:rPr>
              <a:t>Panic attacks and chronic anxiety put a lot of stress on the heart with increased blood pressure and pulse.</a:t>
            </a:r>
            <a:r>
              <a:rPr b="1" lang="en" sz="1700">
                <a:solidFill>
                  <a:srgbClr val="132D3A"/>
                </a:solidFill>
              </a:rPr>
              <a:t> 3) More Stress Hormones </a:t>
            </a:r>
            <a:r>
              <a:rPr lang="en" sz="1200">
                <a:solidFill>
                  <a:srgbClr val="132D3A"/>
                </a:solidFill>
              </a:rPr>
              <a:t>too much adrenaline or </a:t>
            </a:r>
            <a:r>
              <a:rPr lang="en" sz="1200">
                <a:solidFill>
                  <a:srgbClr val="549CFD"/>
                </a:solidFill>
                <a:uFill>
                  <a:noFill/>
                </a:uFill>
                <a:hlinkClick r:id="rId2">
                  <a:extLst>
                    <a:ext uri="{A12FA001-AC4F-418D-AE19-62706E023703}">
                      <ahyp:hlinkClr val="tx"/>
                    </a:ext>
                  </a:extLst>
                </a:hlinkClick>
              </a:rPr>
              <a:t>cortisol over a long period of time</a:t>
            </a:r>
            <a:r>
              <a:rPr lang="en" sz="1200">
                <a:solidFill>
                  <a:srgbClr val="132D3A"/>
                </a:solidFill>
              </a:rPr>
              <a:t> can cause, cognitive decline, Increased risk for other mental illnesses, Higher cholesterol </a:t>
            </a:r>
            <a:r>
              <a:rPr b="1" lang="en" sz="1700">
                <a:solidFill>
                  <a:srgbClr val="132D3A"/>
                </a:solidFill>
              </a:rPr>
              <a:t>4) Insomnia can lead to </a:t>
            </a:r>
            <a:r>
              <a:rPr lang="en" sz="1200">
                <a:solidFill>
                  <a:srgbClr val="132D3A"/>
                </a:solidFill>
              </a:rPr>
              <a:t>Weakened immune system, Unwanted weight gain...etc</a:t>
            </a:r>
            <a:endParaRPr sz="1200">
              <a:solidFill>
                <a:srgbClr val="132D3A"/>
              </a:solidFill>
            </a:endParaRPr>
          </a:p>
          <a:p>
            <a:pPr indent="0" lvl="0" marL="0" rtl="0" algn="l">
              <a:spcBef>
                <a:spcPts val="0"/>
              </a:spcBef>
              <a:spcAft>
                <a:spcPts val="0"/>
              </a:spcAft>
              <a:buNone/>
            </a:pPr>
            <a:r>
              <a:t/>
            </a:r>
            <a:endParaRPr sz="1200">
              <a:solidFill>
                <a:srgbClr val="132D3A"/>
              </a:solidFill>
            </a:endParaRPr>
          </a:p>
          <a:p>
            <a:pPr indent="0" lvl="0" marL="0" rtl="0" algn="l">
              <a:lnSpc>
                <a:spcPct val="168750"/>
              </a:lnSpc>
              <a:spcBef>
                <a:spcPts val="0"/>
              </a:spcBef>
              <a:spcAft>
                <a:spcPts val="1200"/>
              </a:spcAft>
              <a:buNone/>
            </a:pPr>
            <a:r>
              <a:rPr lang="en" sz="1200">
                <a:solidFill>
                  <a:srgbClr val="132D3A"/>
                </a:solidFill>
              </a:rPr>
              <a:t>While </a:t>
            </a:r>
            <a:r>
              <a:rPr lang="en" sz="1200">
                <a:solidFill>
                  <a:srgbClr val="549CFD"/>
                </a:solidFill>
                <a:uFill>
                  <a:noFill/>
                </a:uFill>
                <a:hlinkClick r:id="rId3">
                  <a:extLst>
                    <a:ext uri="{A12FA001-AC4F-418D-AE19-62706E023703}">
                      <ahyp:hlinkClr val="tx"/>
                    </a:ext>
                  </a:extLst>
                </a:hlinkClick>
              </a:rPr>
              <a:t>medications can treat</a:t>
            </a:r>
            <a:r>
              <a:rPr lang="en" sz="1200">
                <a:solidFill>
                  <a:srgbClr val="132D3A"/>
                </a:solidFill>
              </a:rPr>
              <a:t> many of these problems,</a:t>
            </a:r>
            <a:r>
              <a:rPr lang="en" sz="1800">
                <a:solidFill>
                  <a:srgbClr val="132D3A"/>
                </a:solidFill>
              </a:rPr>
              <a:t> we see</a:t>
            </a:r>
            <a:r>
              <a:rPr lang="en" sz="1200">
                <a:solidFill>
                  <a:srgbClr val="132D3A"/>
                </a:solidFill>
              </a:rPr>
              <a:t> the importance of preventive medicine at this point</a:t>
            </a:r>
            <a:endParaRPr sz="1200">
              <a:solidFill>
                <a:srgbClr val="132D3A"/>
              </a:solidFil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f549aeda1c_0_3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f549aeda1c_0_3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That is why we see this project taking it forward, it is just an illustration of the potentiality of this app taken into care of tracking your anxiety texts and overall monitoring of your mental health and keep you on track.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f520ff53a1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f520ff53a1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lnSpc>
                <a:spcPct val="115000"/>
              </a:lnSpc>
              <a:spcBef>
                <a:spcPts val="0"/>
              </a:spcBef>
              <a:spcAft>
                <a:spcPts val="0"/>
              </a:spcAft>
              <a:buNone/>
            </a:pPr>
            <a:r>
              <a:rPr lang="en" sz="1800">
                <a:solidFill>
                  <a:srgbClr val="695D46"/>
                </a:solidFill>
                <a:latin typeface="Open Sans"/>
                <a:ea typeface="Open Sans"/>
                <a:cs typeface="Open Sans"/>
                <a:sym typeface="Open Sans"/>
              </a:rPr>
              <a:t>Our next steps are to</a:t>
            </a:r>
            <a:endParaRPr sz="1800">
              <a:solidFill>
                <a:srgbClr val="695D46"/>
              </a:solidFill>
              <a:latin typeface="Open Sans"/>
              <a:ea typeface="Open Sans"/>
              <a:cs typeface="Open Sans"/>
              <a:sym typeface="Open Sans"/>
            </a:endParaRPr>
          </a:p>
          <a:p>
            <a:pPr indent="-342900" lvl="0" marL="457200" rtl="0" algn="l">
              <a:lnSpc>
                <a:spcPct val="115000"/>
              </a:lnSpc>
              <a:spcBef>
                <a:spcPts val="1200"/>
              </a:spcBef>
              <a:spcAft>
                <a:spcPts val="0"/>
              </a:spcAft>
              <a:buClr>
                <a:srgbClr val="695D46"/>
              </a:buClr>
              <a:buSzPts val="1800"/>
              <a:buFont typeface="Open Sans"/>
              <a:buAutoNum type="arabicPeriod"/>
            </a:pPr>
            <a:r>
              <a:rPr lang="en" sz="1800">
                <a:solidFill>
                  <a:srgbClr val="695D46"/>
                </a:solidFill>
                <a:latin typeface="Open Sans"/>
                <a:ea typeface="Open Sans"/>
                <a:cs typeface="Open Sans"/>
                <a:sym typeface="Open Sans"/>
              </a:rPr>
              <a:t>Be able to </a:t>
            </a:r>
            <a:r>
              <a:rPr lang="en" sz="1800">
                <a:solidFill>
                  <a:srgbClr val="695D46"/>
                </a:solidFill>
                <a:latin typeface="Open Sans"/>
                <a:ea typeface="Open Sans"/>
                <a:cs typeface="Open Sans"/>
                <a:sym typeface="Open Sans"/>
              </a:rPr>
              <a:t>Analyse expressions such as sarcasm.</a:t>
            </a:r>
            <a:endParaRPr sz="1800">
              <a:solidFill>
                <a:srgbClr val="695D46"/>
              </a:solidFill>
              <a:latin typeface="Open Sans"/>
              <a:ea typeface="Open Sans"/>
              <a:cs typeface="Open Sans"/>
              <a:sym typeface="Open Sans"/>
            </a:endParaRPr>
          </a:p>
          <a:p>
            <a:pPr indent="-342900" lvl="0" marL="457200" rtl="0" algn="l">
              <a:lnSpc>
                <a:spcPct val="115000"/>
              </a:lnSpc>
              <a:spcBef>
                <a:spcPts val="0"/>
              </a:spcBef>
              <a:spcAft>
                <a:spcPts val="0"/>
              </a:spcAft>
              <a:buClr>
                <a:srgbClr val="695D46"/>
              </a:buClr>
              <a:buSzPts val="1800"/>
              <a:buFont typeface="Open Sans"/>
              <a:buAutoNum type="arabicPeriod"/>
            </a:pPr>
            <a:r>
              <a:rPr lang="en" sz="1800">
                <a:solidFill>
                  <a:srgbClr val="695D46"/>
                </a:solidFill>
                <a:latin typeface="Open Sans"/>
                <a:ea typeface="Open Sans"/>
                <a:cs typeface="Open Sans"/>
                <a:sym typeface="Open Sans"/>
              </a:rPr>
              <a:t>Further analyse events, perceptions or experiences that can cause anxiety or expressed on texts.</a:t>
            </a:r>
            <a:endParaRPr sz="1800">
              <a:solidFill>
                <a:srgbClr val="695D46"/>
              </a:solidFill>
              <a:latin typeface="Open Sans"/>
              <a:ea typeface="Open Sans"/>
              <a:cs typeface="Open Sans"/>
              <a:sym typeface="Open Sans"/>
            </a:endParaRPr>
          </a:p>
          <a:p>
            <a:pPr indent="-342900" lvl="0" marL="457200" rtl="0" algn="l">
              <a:lnSpc>
                <a:spcPct val="115000"/>
              </a:lnSpc>
              <a:spcBef>
                <a:spcPts val="0"/>
              </a:spcBef>
              <a:spcAft>
                <a:spcPts val="0"/>
              </a:spcAft>
              <a:buClr>
                <a:srgbClr val="695D46"/>
              </a:buClr>
              <a:buSzPts val="1800"/>
              <a:buFont typeface="Open Sans"/>
              <a:buAutoNum type="arabicPeriod"/>
            </a:pPr>
            <a:r>
              <a:rPr lang="en" sz="1800">
                <a:solidFill>
                  <a:srgbClr val="695D46"/>
                </a:solidFill>
                <a:latin typeface="Open Sans"/>
                <a:ea typeface="Open Sans"/>
                <a:cs typeface="Open Sans"/>
                <a:sym typeface="Open Sans"/>
              </a:rPr>
              <a:t>Physically classify anxiety levels through cellphone cameras and touchscreens, detecting bodily responses, like sweat, heart rate, flushed skin tone, tremblings and breathings.</a:t>
            </a:r>
            <a:endParaRPr sz="1800">
              <a:solidFill>
                <a:srgbClr val="695D46"/>
              </a:solidFill>
              <a:latin typeface="Open Sans"/>
              <a:ea typeface="Open Sans"/>
              <a:cs typeface="Open Sans"/>
              <a:sym typeface="Open Sans"/>
            </a:endParaRPr>
          </a:p>
          <a:p>
            <a:pPr indent="-342900" lvl="0" marL="457200" rtl="0" algn="l">
              <a:lnSpc>
                <a:spcPct val="115000"/>
              </a:lnSpc>
              <a:spcBef>
                <a:spcPts val="0"/>
              </a:spcBef>
              <a:spcAft>
                <a:spcPts val="0"/>
              </a:spcAft>
              <a:buClr>
                <a:srgbClr val="695D46"/>
              </a:buClr>
              <a:buSzPts val="1800"/>
              <a:buFont typeface="Open Sans"/>
              <a:buAutoNum type="arabicPeriod"/>
            </a:pPr>
            <a:r>
              <a:rPr lang="en" sz="1800">
                <a:solidFill>
                  <a:srgbClr val="695D46"/>
                </a:solidFill>
                <a:latin typeface="Open Sans"/>
                <a:ea typeface="Open Sans"/>
                <a:cs typeface="Open Sans"/>
                <a:sym typeface="Open Sans"/>
              </a:rPr>
              <a:t>Further analyse long term health related anxiety or short-term anxiety.</a:t>
            </a:r>
            <a:endParaRPr sz="1800">
              <a:solidFill>
                <a:srgbClr val="695D46"/>
              </a:solidFill>
              <a:latin typeface="Open Sans"/>
              <a:ea typeface="Open Sans"/>
              <a:cs typeface="Open Sans"/>
              <a:sym typeface="Open Sans"/>
            </a:endParaRPr>
          </a:p>
          <a:p>
            <a:pPr indent="-342900" lvl="0" marL="457200" rtl="0" algn="l">
              <a:lnSpc>
                <a:spcPct val="115000"/>
              </a:lnSpc>
              <a:spcBef>
                <a:spcPts val="0"/>
              </a:spcBef>
              <a:spcAft>
                <a:spcPts val="0"/>
              </a:spcAft>
              <a:buClr>
                <a:srgbClr val="695D46"/>
              </a:buClr>
              <a:buSzPts val="1800"/>
              <a:buFont typeface="Open Sans"/>
              <a:buAutoNum type="arabicPeriod"/>
            </a:pPr>
            <a:r>
              <a:rPr lang="en" sz="1800">
                <a:solidFill>
                  <a:srgbClr val="695D46"/>
                </a:solidFill>
                <a:latin typeface="Open Sans"/>
                <a:ea typeface="Open Sans"/>
                <a:cs typeface="Open Sans"/>
                <a:sym typeface="Open Sans"/>
              </a:rPr>
              <a:t>Identify trends and maybe even predict future occurrences, of panic attack or anxiety break.</a:t>
            </a:r>
            <a:endParaRPr sz="1800">
              <a:solidFill>
                <a:srgbClr val="695D46"/>
              </a:solidFill>
              <a:latin typeface="Open Sans"/>
              <a:ea typeface="Open Sans"/>
              <a:cs typeface="Open Sans"/>
              <a:sym typeface="Open Sans"/>
            </a:endParaRPr>
          </a:p>
          <a:p>
            <a:pPr indent="0" lvl="0" marL="0" rtl="0" algn="l">
              <a:spcBef>
                <a:spcPts val="120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f0088fb0d1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f0088fb0d1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f0088fb0d1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f0088fb0d1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f549aeda1c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f549aeda1c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50">
                <a:solidFill>
                  <a:srgbClr val="231F20"/>
                </a:solidFill>
              </a:rPr>
              <a:t>And specially not be only on extreme </a:t>
            </a:r>
            <a:r>
              <a:rPr lang="en" sz="1350">
                <a:solidFill>
                  <a:srgbClr val="231F20"/>
                </a:solidFill>
              </a:rPr>
              <a:t>measures,</a:t>
            </a:r>
            <a:r>
              <a:rPr lang="en" sz="1350">
                <a:solidFill>
                  <a:srgbClr val="231F20"/>
                </a:solidFill>
              </a:rPr>
              <a:t> we should address anxiety also because it can help avoiding Sleepless nights, missed opportunities, avoid feeling sick, and keep you feeling like your full self.</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f549aeda1c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f549aeda1c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Clr>
                <a:schemeClr val="dk1"/>
              </a:buClr>
              <a:buSzPts val="1100"/>
              <a:buFont typeface="Arial"/>
              <a:buNone/>
            </a:pPr>
            <a:r>
              <a:rPr lang="en" sz="1200">
                <a:solidFill>
                  <a:srgbClr val="202124"/>
                </a:solidFill>
                <a:highlight>
                  <a:srgbClr val="FFFFFF"/>
                </a:highlight>
                <a:latin typeface="Roboto"/>
                <a:ea typeface="Roboto"/>
                <a:cs typeface="Roboto"/>
                <a:sym typeface="Roboto"/>
              </a:rPr>
              <a:t>So how do we know when to seek treatment? </a:t>
            </a:r>
            <a:r>
              <a:rPr lang="en" sz="1200">
                <a:solidFill>
                  <a:srgbClr val="202124"/>
                </a:solidFill>
                <a:highlight>
                  <a:srgbClr val="FFFFFF"/>
                </a:highlight>
                <a:latin typeface="Roboto"/>
                <a:ea typeface="Roboto"/>
                <a:cs typeface="Roboto"/>
                <a:sym typeface="Roboto"/>
              </a:rPr>
              <a:t>Anxiety that interferes with </a:t>
            </a:r>
            <a:r>
              <a:rPr b="1" lang="en" sz="1200">
                <a:solidFill>
                  <a:srgbClr val="202124"/>
                </a:solidFill>
                <a:highlight>
                  <a:srgbClr val="FFFFFF"/>
                </a:highlight>
                <a:latin typeface="Roboto"/>
                <a:ea typeface="Roboto"/>
                <a:cs typeface="Roboto"/>
                <a:sym typeface="Roboto"/>
              </a:rPr>
              <a:t>day-to-day functioning or affects work, school, or social life</a:t>
            </a:r>
            <a:r>
              <a:rPr lang="en" sz="1200">
                <a:solidFill>
                  <a:srgbClr val="202124"/>
                </a:solidFill>
                <a:highlight>
                  <a:srgbClr val="FFFFFF"/>
                </a:highlight>
                <a:latin typeface="Roboto"/>
                <a:ea typeface="Roboto"/>
                <a:cs typeface="Roboto"/>
                <a:sym typeface="Roboto"/>
              </a:rPr>
              <a:t>,...already has the need to be addressed. This interruption in daily routine is often the point at which treatment interventions are needed according to psychCentral</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f549aeda1c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f549aeda1c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These are the top apps today tackling the anxiety issue. Calm is currently the most popular, one focused on sleep, meditation and relaxation. One interesting thing was a mood check in feature. That was cool and worth to check out.  Dare is more focused on facing your fears to deal with anxiety, panic, worry or insomnia, mostly with relaxing audio recordings. Shine is focused on anxiety experienced in different cultural backgrounds, with guided meditation, community forums and podcasts. Breathwrk, helps you with breathing </a:t>
            </a:r>
            <a:r>
              <a:rPr lang="en"/>
              <a:t>exercises. Hypnosis, seems interesting, uses mostly audio recordings focused on relieve of stress, anxiety and PTSD. </a:t>
            </a:r>
            <a:r>
              <a:rPr b="1" lang="en" sz="1400"/>
              <a:t>There are numerous ways of addressing this issue, mostly they are addressing people who are already aware of their anxiety need, and the case is that most of the time, we become aware when it’s too late, when you are already experiencing symptoms. </a:t>
            </a:r>
            <a:endParaRPr b="1" sz="1400"/>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efedfec7f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efedfec7f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an example of how some apps are</a:t>
            </a:r>
            <a:r>
              <a:rPr lang="en"/>
              <a:t> already creating for the purpose of analyzing text to provide feedback, in this case detecting depression through typos. </a:t>
            </a:r>
            <a:r>
              <a:rPr lang="en">
                <a:solidFill>
                  <a:schemeClr val="dk1"/>
                </a:solidFill>
              </a:rPr>
              <a:t>Now one’s choice of words even punctuation can hint at the mental or emotional status of a person.</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efedfec7fc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efedfec7fc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Which leads us to our presentation, targeted for future potential investors with semi-technical knowledge. Our problem statement is </a:t>
            </a:r>
            <a:r>
              <a:rPr lang="en" sz="1300">
                <a:solidFill>
                  <a:srgbClr val="695D46"/>
                </a:solidFill>
                <a:latin typeface="Open Sans"/>
                <a:ea typeface="Open Sans"/>
                <a:cs typeface="Open Sans"/>
                <a:sym typeface="Open Sans"/>
              </a:rPr>
              <a:t>From anxiety subreddit can we classify them into varying degrees of anxiety and provide tailored messages to address anxiety with a Chatbot response system? </a:t>
            </a:r>
            <a:endParaRPr sz="1300">
              <a:solidFill>
                <a:srgbClr val="695D46"/>
              </a:solidFill>
              <a:latin typeface="Open Sans"/>
              <a:ea typeface="Open Sans"/>
              <a:cs typeface="Open Sans"/>
              <a:sym typeface="Open Sans"/>
            </a:endParaRPr>
          </a:p>
          <a:p>
            <a:pPr indent="0" lvl="0" marL="0" rtl="0" algn="l">
              <a:spcBef>
                <a:spcPts val="0"/>
              </a:spcBef>
              <a:spcAft>
                <a:spcPts val="0"/>
              </a:spcAft>
              <a:buNone/>
            </a:pPr>
            <a:r>
              <a:t/>
            </a:r>
            <a:endParaRPr sz="100"/>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f549aeda1c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f549aeda1c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methodology starts with EDA, modeling for anxiety Classification, </a:t>
            </a:r>
            <a:r>
              <a:rPr lang="en" sz="1800">
                <a:solidFill>
                  <a:srgbClr val="695D46"/>
                </a:solidFill>
                <a:latin typeface="Open Sans"/>
                <a:ea typeface="Open Sans"/>
                <a:cs typeface="Open Sans"/>
                <a:sym typeface="Open Sans"/>
              </a:rPr>
              <a:t>Sentiment analysis to further classify severity of anxiety, Chatbot for immediate action in case of severe and moderate anxiety. </a:t>
            </a:r>
            <a:endParaRPr sz="1800">
              <a:solidFill>
                <a:srgbClr val="695D46"/>
              </a:solidFill>
              <a:latin typeface="Open Sans"/>
              <a:ea typeface="Open Sans"/>
              <a:cs typeface="Open Sans"/>
              <a:sym typeface="Open Sans"/>
            </a:endParaRPr>
          </a:p>
          <a:p>
            <a:pPr indent="0" lvl="0" marL="0" rtl="0" algn="l">
              <a:spcBef>
                <a:spcPts val="0"/>
              </a:spcBef>
              <a:spcAft>
                <a:spcPts val="0"/>
              </a:spcAft>
              <a:buNone/>
            </a:pPr>
            <a:r>
              <a:t/>
            </a:r>
            <a:endParaRPr sz="1800">
              <a:solidFill>
                <a:srgbClr val="695D46"/>
              </a:solidFill>
              <a:latin typeface="Open Sans"/>
              <a:ea typeface="Open Sans"/>
              <a:cs typeface="Open Sans"/>
              <a:sym typeface="Open Sans"/>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cxnSp>
        <p:nvCxnSpPr>
          <p:cNvPr id="10" name="Google Shape;10;p2"/>
          <p:cNvCxnSpPr/>
          <p:nvPr/>
        </p:nvCxnSpPr>
        <p:spPr>
          <a:xfrm>
            <a:off x="7007735" y="3176888"/>
            <a:ext cx="562200" cy="0"/>
          </a:xfrm>
          <a:prstGeom prst="straightConnector1">
            <a:avLst/>
          </a:prstGeom>
          <a:noFill/>
          <a:ln cap="flat" cmpd="sng" w="76200">
            <a:solidFill>
              <a:schemeClr val="lt2"/>
            </a:solidFill>
            <a:prstDash val="solid"/>
            <a:round/>
            <a:headEnd len="sm" w="sm" type="none"/>
            <a:tailEnd len="sm" w="sm" type="none"/>
          </a:ln>
        </p:spPr>
      </p:cxnSp>
      <p:cxnSp>
        <p:nvCxnSpPr>
          <p:cNvPr id="11" name="Google Shape;11;p2"/>
          <p:cNvCxnSpPr/>
          <p:nvPr/>
        </p:nvCxnSpPr>
        <p:spPr>
          <a:xfrm>
            <a:off x="1575035" y="3158252"/>
            <a:ext cx="562200" cy="0"/>
          </a:xfrm>
          <a:prstGeom prst="straightConnector1">
            <a:avLst/>
          </a:prstGeom>
          <a:noFill/>
          <a:ln cap="flat" cmpd="sng" w="76200">
            <a:solidFill>
              <a:schemeClr val="lt2"/>
            </a:solidFill>
            <a:prstDash val="solid"/>
            <a:round/>
            <a:headEnd len="sm" w="sm" type="none"/>
            <a:tailEnd len="sm" w="sm" type="none"/>
          </a:ln>
        </p:spPr>
      </p:cxnSp>
      <p:grpSp>
        <p:nvGrpSpPr>
          <p:cNvPr id="12" name="Google Shape;12;p2"/>
          <p:cNvGrpSpPr/>
          <p:nvPr/>
        </p:nvGrpSpPr>
        <p:grpSpPr>
          <a:xfrm>
            <a:off x="1004144" y="1022025"/>
            <a:ext cx="7136668" cy="152400"/>
            <a:chOff x="1346429" y="1011300"/>
            <a:chExt cx="6452100" cy="152400"/>
          </a:xfrm>
        </p:grpSpPr>
        <p:cxnSp>
          <p:nvCxnSpPr>
            <p:cNvPr id="13" name="Google Shape;13;p2"/>
            <p:cNvCxnSpPr/>
            <p:nvPr/>
          </p:nvCxnSpPr>
          <p:spPr>
            <a:xfrm rot="10800000">
              <a:off x="1346429" y="1011300"/>
              <a:ext cx="6452100" cy="0"/>
            </a:xfrm>
            <a:prstGeom prst="straightConnector1">
              <a:avLst/>
            </a:prstGeom>
            <a:noFill/>
            <a:ln cap="flat" cmpd="sng" w="76200">
              <a:solidFill>
                <a:schemeClr val="accent3"/>
              </a:solidFill>
              <a:prstDash val="solid"/>
              <a:round/>
              <a:headEnd len="sm" w="sm" type="none"/>
              <a:tailEnd len="sm" w="sm" type="none"/>
            </a:ln>
          </p:spPr>
        </p:cxnSp>
        <p:cxnSp>
          <p:nvCxnSpPr>
            <p:cNvPr id="14" name="Google Shape;14;p2"/>
            <p:cNvCxnSpPr/>
            <p:nvPr/>
          </p:nvCxnSpPr>
          <p:spPr>
            <a:xfrm rot="10800000">
              <a:off x="1346429" y="1163700"/>
              <a:ext cx="6452100" cy="0"/>
            </a:xfrm>
            <a:prstGeom prst="straightConnector1">
              <a:avLst/>
            </a:prstGeom>
            <a:noFill/>
            <a:ln cap="flat" cmpd="sng" w="9525">
              <a:solidFill>
                <a:schemeClr val="accent3"/>
              </a:solidFill>
              <a:prstDash val="solid"/>
              <a:round/>
              <a:headEnd len="sm" w="sm" type="none"/>
              <a:tailEnd len="sm" w="sm" type="none"/>
            </a:ln>
          </p:spPr>
        </p:cxnSp>
      </p:grpSp>
      <p:grpSp>
        <p:nvGrpSpPr>
          <p:cNvPr id="15" name="Google Shape;15;p2"/>
          <p:cNvGrpSpPr/>
          <p:nvPr/>
        </p:nvGrpSpPr>
        <p:grpSpPr>
          <a:xfrm>
            <a:off x="1004151" y="3969100"/>
            <a:ext cx="7136668" cy="152400"/>
            <a:chOff x="1346435" y="3969088"/>
            <a:chExt cx="6452100" cy="152400"/>
          </a:xfrm>
        </p:grpSpPr>
        <p:cxnSp>
          <p:nvCxnSpPr>
            <p:cNvPr id="16" name="Google Shape;16;p2"/>
            <p:cNvCxnSpPr/>
            <p:nvPr/>
          </p:nvCxnSpPr>
          <p:spPr>
            <a:xfrm>
              <a:off x="1346435" y="4121488"/>
              <a:ext cx="6452100" cy="0"/>
            </a:xfrm>
            <a:prstGeom prst="straightConnector1">
              <a:avLst/>
            </a:prstGeom>
            <a:noFill/>
            <a:ln cap="flat" cmpd="sng" w="76200">
              <a:solidFill>
                <a:schemeClr val="accent3"/>
              </a:solidFill>
              <a:prstDash val="solid"/>
              <a:round/>
              <a:headEnd len="sm" w="sm" type="none"/>
              <a:tailEnd len="sm" w="sm" type="none"/>
            </a:ln>
          </p:spPr>
        </p:cxnSp>
        <p:cxnSp>
          <p:nvCxnSpPr>
            <p:cNvPr id="17" name="Google Shape;17;p2"/>
            <p:cNvCxnSpPr/>
            <p:nvPr/>
          </p:nvCxnSpPr>
          <p:spPr>
            <a:xfrm>
              <a:off x="1346435" y="3969088"/>
              <a:ext cx="6452100" cy="0"/>
            </a:xfrm>
            <a:prstGeom prst="straightConnector1">
              <a:avLst/>
            </a:prstGeom>
            <a:noFill/>
            <a:ln cap="flat" cmpd="sng" w="9525">
              <a:solidFill>
                <a:schemeClr val="accent3"/>
              </a:solidFill>
              <a:prstDash val="solid"/>
              <a:round/>
              <a:headEnd len="sm" w="sm" type="none"/>
              <a:tailEnd len="sm" w="sm" type="none"/>
            </a:ln>
          </p:spPr>
        </p:cxnSp>
      </p:grpSp>
      <p:sp>
        <p:nvSpPr>
          <p:cNvPr id="18" name="Google Shape;18;p2"/>
          <p:cNvSpPr txBox="1"/>
          <p:nvPr>
            <p:ph type="ctrTitle"/>
          </p:nvPr>
        </p:nvSpPr>
        <p:spPr>
          <a:xfrm>
            <a:off x="1004150" y="1751764"/>
            <a:ext cx="7136700" cy="1022400"/>
          </a:xfrm>
          <a:prstGeom prst="rect">
            <a:avLst/>
          </a:prstGeom>
        </p:spPr>
        <p:txBody>
          <a:bodyPr anchorCtr="0" anchor="b" bIns="91425" lIns="91425" spcFirstLastPara="1" rIns="91425" wrap="square" tIns="91425">
            <a:normAutofit/>
          </a:bodyPr>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p:txBody>
      </p:sp>
      <p:sp>
        <p:nvSpPr>
          <p:cNvPr id="19" name="Google Shape;19;p2"/>
          <p:cNvSpPr txBox="1"/>
          <p:nvPr>
            <p:ph idx="1" type="subTitle"/>
          </p:nvPr>
        </p:nvSpPr>
        <p:spPr>
          <a:xfrm>
            <a:off x="2137225" y="2850039"/>
            <a:ext cx="48705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20" name="Google Shape;20;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5" name="Shape 55"/>
        <p:cNvGrpSpPr/>
        <p:nvPr/>
      </p:nvGrpSpPr>
      <p:grpSpPr>
        <a:xfrm>
          <a:off x="0" y="0"/>
          <a:ext cx="0" cy="0"/>
          <a:chOff x="0" y="0"/>
          <a:chExt cx="0" cy="0"/>
        </a:xfrm>
      </p:grpSpPr>
      <p:sp>
        <p:nvSpPr>
          <p:cNvPr id="56" name="Google Shape;56;p11"/>
          <p:cNvSpPr/>
          <p:nvPr/>
        </p:nvSpPr>
        <p:spPr>
          <a:xfrm>
            <a:off x="-75"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11"/>
          <p:cNvSpPr txBox="1"/>
          <p:nvPr>
            <p:ph hasCustomPrompt="1" type="title"/>
          </p:nvPr>
        </p:nvSpPr>
        <p:spPr>
          <a:xfrm>
            <a:off x="311700" y="1304850"/>
            <a:ext cx="8520600" cy="15384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accent3"/>
              </a:buClr>
              <a:buSzPts val="13000"/>
              <a:buNone/>
              <a:defRPr sz="13000">
                <a:solidFill>
                  <a:schemeClr val="accent3"/>
                </a:solidFill>
              </a:defRPr>
            </a:lvl1pPr>
            <a:lvl2pPr lvl="1" algn="ctr">
              <a:spcBef>
                <a:spcPts val="0"/>
              </a:spcBef>
              <a:spcAft>
                <a:spcPts val="0"/>
              </a:spcAft>
              <a:buClr>
                <a:schemeClr val="accent3"/>
              </a:buClr>
              <a:buSzPts val="13000"/>
              <a:buNone/>
              <a:defRPr sz="13000">
                <a:solidFill>
                  <a:schemeClr val="accent3"/>
                </a:solidFill>
              </a:defRPr>
            </a:lvl2pPr>
            <a:lvl3pPr lvl="2" algn="ctr">
              <a:spcBef>
                <a:spcPts val="0"/>
              </a:spcBef>
              <a:spcAft>
                <a:spcPts val="0"/>
              </a:spcAft>
              <a:buClr>
                <a:schemeClr val="accent3"/>
              </a:buClr>
              <a:buSzPts val="13000"/>
              <a:buNone/>
              <a:defRPr sz="13000">
                <a:solidFill>
                  <a:schemeClr val="accent3"/>
                </a:solidFill>
              </a:defRPr>
            </a:lvl3pPr>
            <a:lvl4pPr lvl="3" algn="ctr">
              <a:spcBef>
                <a:spcPts val="0"/>
              </a:spcBef>
              <a:spcAft>
                <a:spcPts val="0"/>
              </a:spcAft>
              <a:buClr>
                <a:schemeClr val="accent3"/>
              </a:buClr>
              <a:buSzPts val="13000"/>
              <a:buNone/>
              <a:defRPr sz="13000">
                <a:solidFill>
                  <a:schemeClr val="accent3"/>
                </a:solidFill>
              </a:defRPr>
            </a:lvl4pPr>
            <a:lvl5pPr lvl="4" algn="ctr">
              <a:spcBef>
                <a:spcPts val="0"/>
              </a:spcBef>
              <a:spcAft>
                <a:spcPts val="0"/>
              </a:spcAft>
              <a:buClr>
                <a:schemeClr val="accent3"/>
              </a:buClr>
              <a:buSzPts val="13000"/>
              <a:buNone/>
              <a:defRPr sz="13000">
                <a:solidFill>
                  <a:schemeClr val="accent3"/>
                </a:solidFill>
              </a:defRPr>
            </a:lvl5pPr>
            <a:lvl6pPr lvl="5" algn="ctr">
              <a:spcBef>
                <a:spcPts val="0"/>
              </a:spcBef>
              <a:spcAft>
                <a:spcPts val="0"/>
              </a:spcAft>
              <a:buClr>
                <a:schemeClr val="accent3"/>
              </a:buClr>
              <a:buSzPts val="13000"/>
              <a:buNone/>
              <a:defRPr sz="13000">
                <a:solidFill>
                  <a:schemeClr val="accent3"/>
                </a:solidFill>
              </a:defRPr>
            </a:lvl6pPr>
            <a:lvl7pPr lvl="6" algn="ctr">
              <a:spcBef>
                <a:spcPts val="0"/>
              </a:spcBef>
              <a:spcAft>
                <a:spcPts val="0"/>
              </a:spcAft>
              <a:buClr>
                <a:schemeClr val="accent3"/>
              </a:buClr>
              <a:buSzPts val="13000"/>
              <a:buNone/>
              <a:defRPr sz="13000">
                <a:solidFill>
                  <a:schemeClr val="accent3"/>
                </a:solidFill>
              </a:defRPr>
            </a:lvl7pPr>
            <a:lvl8pPr lvl="7" algn="ctr">
              <a:spcBef>
                <a:spcPts val="0"/>
              </a:spcBef>
              <a:spcAft>
                <a:spcPts val="0"/>
              </a:spcAft>
              <a:buClr>
                <a:schemeClr val="accent3"/>
              </a:buClr>
              <a:buSzPts val="13000"/>
              <a:buNone/>
              <a:defRPr sz="13000">
                <a:solidFill>
                  <a:schemeClr val="accent3"/>
                </a:solidFill>
              </a:defRPr>
            </a:lvl8pPr>
            <a:lvl9pPr lvl="8" algn="ctr">
              <a:spcBef>
                <a:spcPts val="0"/>
              </a:spcBef>
              <a:spcAft>
                <a:spcPts val="0"/>
              </a:spcAft>
              <a:buClr>
                <a:schemeClr val="accent3"/>
              </a:buClr>
              <a:buSzPts val="13000"/>
              <a:buNone/>
              <a:defRPr sz="13000">
                <a:solidFill>
                  <a:schemeClr val="accent3"/>
                </a:solidFill>
              </a:defRPr>
            </a:lvl9pPr>
          </a:lstStyle>
          <a:p>
            <a:r>
              <a:t>xx%</a:t>
            </a:r>
          </a:p>
        </p:txBody>
      </p:sp>
      <p:sp>
        <p:nvSpPr>
          <p:cNvPr id="58" name="Google Shape;58;p11"/>
          <p:cNvSpPr txBox="1"/>
          <p:nvPr>
            <p:ph idx="1" type="body"/>
          </p:nvPr>
        </p:nvSpPr>
        <p:spPr>
          <a:xfrm>
            <a:off x="311700" y="2995650"/>
            <a:ext cx="8520600" cy="10716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9" name="Google Shape;59;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0" name="Shape 60"/>
        <p:cNvGrpSpPr/>
        <p:nvPr/>
      </p:nvGrpSpPr>
      <p:grpSpPr>
        <a:xfrm>
          <a:off x="0" y="0"/>
          <a:ext cx="0" cy="0"/>
          <a:chOff x="0" y="0"/>
          <a:chExt cx="0" cy="0"/>
        </a:xfrm>
      </p:grpSpPr>
      <p:sp>
        <p:nvSpPr>
          <p:cNvPr id="61" name="Google Shape;61;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1" name="Shape 21"/>
        <p:cNvGrpSpPr/>
        <p:nvPr/>
      </p:nvGrpSpPr>
      <p:grpSpPr>
        <a:xfrm>
          <a:off x="0" y="0"/>
          <a:ext cx="0" cy="0"/>
          <a:chOff x="0" y="0"/>
          <a:chExt cx="0" cy="0"/>
        </a:xfrm>
      </p:grpSpPr>
      <p:sp>
        <p:nvSpPr>
          <p:cNvPr id="22" name="Google Shape;22;p3"/>
          <p:cNvSpPr/>
          <p:nvPr/>
        </p:nvSpPr>
        <p:spPr>
          <a:xfrm>
            <a:off x="-50" y="2571900"/>
            <a:ext cx="9144000" cy="2571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txBox="1"/>
          <p:nvPr>
            <p:ph type="title"/>
          </p:nvPr>
        </p:nvSpPr>
        <p:spPr>
          <a:xfrm>
            <a:off x="311700" y="814800"/>
            <a:ext cx="8571300" cy="9420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a:lvl1pPr>
            <a:lvl2pPr lvl="1" algn="ctr">
              <a:spcBef>
                <a:spcPts val="0"/>
              </a:spcBef>
              <a:spcAft>
                <a:spcPts val="0"/>
              </a:spcAft>
              <a:buSzPts val="3600"/>
              <a:buNone/>
              <a:defRPr/>
            </a:lvl2pPr>
            <a:lvl3pPr lvl="2" algn="ctr">
              <a:spcBef>
                <a:spcPts val="0"/>
              </a:spcBef>
              <a:spcAft>
                <a:spcPts val="0"/>
              </a:spcAft>
              <a:buSzPts val="3600"/>
              <a:buNone/>
              <a:defRPr/>
            </a:lvl3pPr>
            <a:lvl4pPr lvl="3" algn="ctr">
              <a:spcBef>
                <a:spcPts val="0"/>
              </a:spcBef>
              <a:spcAft>
                <a:spcPts val="0"/>
              </a:spcAft>
              <a:buSzPts val="3600"/>
              <a:buNone/>
              <a:defRPr/>
            </a:lvl4pPr>
            <a:lvl5pPr lvl="4" algn="ctr">
              <a:spcBef>
                <a:spcPts val="0"/>
              </a:spcBef>
              <a:spcAft>
                <a:spcPts val="0"/>
              </a:spcAft>
              <a:buSzPts val="3600"/>
              <a:buNone/>
              <a:defRPr/>
            </a:lvl5pPr>
            <a:lvl6pPr lvl="5" algn="ctr">
              <a:spcBef>
                <a:spcPts val="0"/>
              </a:spcBef>
              <a:spcAft>
                <a:spcPts val="0"/>
              </a:spcAft>
              <a:buSzPts val="3600"/>
              <a:buNone/>
              <a:defRPr/>
            </a:lvl6pPr>
            <a:lvl7pPr lvl="6" algn="ctr">
              <a:spcBef>
                <a:spcPts val="0"/>
              </a:spcBef>
              <a:spcAft>
                <a:spcPts val="0"/>
              </a:spcAft>
              <a:buSzPts val="3600"/>
              <a:buNone/>
              <a:defRPr/>
            </a:lvl7pPr>
            <a:lvl8pPr lvl="7" algn="ctr">
              <a:spcBef>
                <a:spcPts val="0"/>
              </a:spcBef>
              <a:spcAft>
                <a:spcPts val="0"/>
              </a:spcAft>
              <a:buSzPts val="3600"/>
              <a:buNone/>
              <a:defRPr/>
            </a:lvl8pPr>
            <a:lvl9pPr lvl="8" algn="ctr">
              <a:spcBef>
                <a:spcPts val="0"/>
              </a:spcBef>
              <a:spcAft>
                <a:spcPts val="0"/>
              </a:spcAft>
              <a:buSzPts val="3600"/>
              <a:buNone/>
              <a:defRPr/>
            </a:lvl9pPr>
          </a:lstStyle>
          <a:p/>
        </p:txBody>
      </p:sp>
      <p:sp>
        <p:nvSpPr>
          <p:cNvPr id="24" name="Google Shape;24;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5" name="Shape 25"/>
        <p:cNvGrpSpPr/>
        <p:nvPr/>
      </p:nvGrpSpPr>
      <p:grpSpPr>
        <a:xfrm>
          <a:off x="0" y="0"/>
          <a:ext cx="0" cy="0"/>
          <a:chOff x="0" y="0"/>
          <a:chExt cx="0" cy="0"/>
        </a:xfrm>
      </p:grpSpPr>
      <p:sp>
        <p:nvSpPr>
          <p:cNvPr id="26" name="Google Shape;26;p4"/>
          <p:cNvSpPr/>
          <p:nvPr/>
        </p:nvSpPr>
        <p:spPr>
          <a:xfrm>
            <a:off x="-75" y="5045700"/>
            <a:ext cx="9144000" cy="97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txBox="1"/>
          <p:nvPr>
            <p:ph type="title"/>
          </p:nvPr>
        </p:nvSpPr>
        <p:spPr>
          <a:xfrm>
            <a:off x="311700" y="445025"/>
            <a:ext cx="8520600" cy="7074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28" name="Google Shape;28;p4"/>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9" name="Google Shape;2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0" name="Shape 30"/>
        <p:cNvGrpSpPr/>
        <p:nvPr/>
      </p:nvGrpSpPr>
      <p:grpSpPr>
        <a:xfrm>
          <a:off x="0" y="0"/>
          <a:ext cx="0" cy="0"/>
          <a:chOff x="0" y="0"/>
          <a:chExt cx="0" cy="0"/>
        </a:xfrm>
      </p:grpSpPr>
      <p:sp>
        <p:nvSpPr>
          <p:cNvPr id="31" name="Google Shape;31;p5"/>
          <p:cNvSpPr txBox="1"/>
          <p:nvPr>
            <p:ph type="title"/>
          </p:nvPr>
        </p:nvSpPr>
        <p:spPr>
          <a:xfrm>
            <a:off x="311700" y="445025"/>
            <a:ext cx="8520600" cy="7074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32" name="Google Shape;32;p5"/>
          <p:cNvSpPr txBox="1"/>
          <p:nvPr>
            <p:ph idx="1" type="body"/>
          </p:nvPr>
        </p:nvSpPr>
        <p:spPr>
          <a:xfrm>
            <a:off x="311700" y="1266175"/>
            <a:ext cx="3999900" cy="33027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3" name="Google Shape;33;p5"/>
          <p:cNvSpPr txBox="1"/>
          <p:nvPr>
            <p:ph idx="2" type="body"/>
          </p:nvPr>
        </p:nvSpPr>
        <p:spPr>
          <a:xfrm>
            <a:off x="4832400" y="1266175"/>
            <a:ext cx="3999900" cy="33027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4" name="Google Shape;3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5" name="Shape 35"/>
        <p:cNvGrpSpPr/>
        <p:nvPr/>
      </p:nvGrpSpPr>
      <p:grpSpPr>
        <a:xfrm>
          <a:off x="0" y="0"/>
          <a:ext cx="0" cy="0"/>
          <a:chOff x="0" y="0"/>
          <a:chExt cx="0" cy="0"/>
        </a:xfrm>
      </p:grpSpPr>
      <p:sp>
        <p:nvSpPr>
          <p:cNvPr id="36" name="Google Shape;36;p6"/>
          <p:cNvSpPr txBox="1"/>
          <p:nvPr>
            <p:ph type="title"/>
          </p:nvPr>
        </p:nvSpPr>
        <p:spPr>
          <a:xfrm>
            <a:off x="311700" y="445025"/>
            <a:ext cx="8520600" cy="7074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37" name="Google Shape;3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8" name="Shape 38"/>
        <p:cNvGrpSpPr/>
        <p:nvPr/>
      </p:nvGrpSpPr>
      <p:grpSpPr>
        <a:xfrm>
          <a:off x="0" y="0"/>
          <a:ext cx="0" cy="0"/>
          <a:chOff x="0" y="0"/>
          <a:chExt cx="0" cy="0"/>
        </a:xfrm>
      </p:grpSpPr>
      <p:sp>
        <p:nvSpPr>
          <p:cNvPr id="39" name="Google Shape;3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0" name="Google Shape;4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1" name="Google Shape;4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6"/>
        </a:solidFill>
      </p:bgPr>
    </p:bg>
    <p:spTree>
      <p:nvGrpSpPr>
        <p:cNvPr id="42" name="Shape 42"/>
        <p:cNvGrpSpPr/>
        <p:nvPr/>
      </p:nvGrpSpPr>
      <p:grpSpPr>
        <a:xfrm>
          <a:off x="0" y="0"/>
          <a:ext cx="0" cy="0"/>
          <a:chOff x="0" y="0"/>
          <a:chExt cx="0" cy="0"/>
        </a:xfrm>
      </p:grpSpPr>
      <p:sp>
        <p:nvSpPr>
          <p:cNvPr id="43" name="Google Shape;43;p8"/>
          <p:cNvSpPr txBox="1"/>
          <p:nvPr>
            <p:ph type="title"/>
          </p:nvPr>
        </p:nvSpPr>
        <p:spPr>
          <a:xfrm>
            <a:off x="490250" y="526350"/>
            <a:ext cx="56136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dk2"/>
              </a:buClr>
              <a:buSzPts val="5400"/>
              <a:buNone/>
              <a:defRPr b="0" sz="5400">
                <a:solidFill>
                  <a:schemeClr val="dk2"/>
                </a:solidFill>
              </a:defRPr>
            </a:lvl1pPr>
            <a:lvl2pPr lvl="1">
              <a:spcBef>
                <a:spcPts val="0"/>
              </a:spcBef>
              <a:spcAft>
                <a:spcPts val="0"/>
              </a:spcAft>
              <a:buClr>
                <a:schemeClr val="dk2"/>
              </a:buClr>
              <a:buSzPts val="5400"/>
              <a:buNone/>
              <a:defRPr b="0" sz="5400">
                <a:solidFill>
                  <a:schemeClr val="dk2"/>
                </a:solidFill>
              </a:defRPr>
            </a:lvl2pPr>
            <a:lvl3pPr lvl="2">
              <a:spcBef>
                <a:spcPts val="0"/>
              </a:spcBef>
              <a:spcAft>
                <a:spcPts val="0"/>
              </a:spcAft>
              <a:buClr>
                <a:schemeClr val="dk2"/>
              </a:buClr>
              <a:buSzPts val="5400"/>
              <a:buNone/>
              <a:defRPr b="0" sz="5400">
                <a:solidFill>
                  <a:schemeClr val="dk2"/>
                </a:solidFill>
              </a:defRPr>
            </a:lvl3pPr>
            <a:lvl4pPr lvl="3">
              <a:spcBef>
                <a:spcPts val="0"/>
              </a:spcBef>
              <a:spcAft>
                <a:spcPts val="0"/>
              </a:spcAft>
              <a:buClr>
                <a:schemeClr val="dk2"/>
              </a:buClr>
              <a:buSzPts val="5400"/>
              <a:buNone/>
              <a:defRPr b="0" sz="5400">
                <a:solidFill>
                  <a:schemeClr val="dk2"/>
                </a:solidFill>
              </a:defRPr>
            </a:lvl4pPr>
            <a:lvl5pPr lvl="4">
              <a:spcBef>
                <a:spcPts val="0"/>
              </a:spcBef>
              <a:spcAft>
                <a:spcPts val="0"/>
              </a:spcAft>
              <a:buClr>
                <a:schemeClr val="dk2"/>
              </a:buClr>
              <a:buSzPts val="5400"/>
              <a:buNone/>
              <a:defRPr b="0" sz="5400">
                <a:solidFill>
                  <a:schemeClr val="dk2"/>
                </a:solidFill>
              </a:defRPr>
            </a:lvl5pPr>
            <a:lvl6pPr lvl="5">
              <a:spcBef>
                <a:spcPts val="0"/>
              </a:spcBef>
              <a:spcAft>
                <a:spcPts val="0"/>
              </a:spcAft>
              <a:buClr>
                <a:schemeClr val="dk2"/>
              </a:buClr>
              <a:buSzPts val="5400"/>
              <a:buNone/>
              <a:defRPr b="0" sz="5400">
                <a:solidFill>
                  <a:schemeClr val="dk2"/>
                </a:solidFill>
              </a:defRPr>
            </a:lvl6pPr>
            <a:lvl7pPr lvl="6">
              <a:spcBef>
                <a:spcPts val="0"/>
              </a:spcBef>
              <a:spcAft>
                <a:spcPts val="0"/>
              </a:spcAft>
              <a:buClr>
                <a:schemeClr val="dk2"/>
              </a:buClr>
              <a:buSzPts val="5400"/>
              <a:buNone/>
              <a:defRPr b="0" sz="5400">
                <a:solidFill>
                  <a:schemeClr val="dk2"/>
                </a:solidFill>
              </a:defRPr>
            </a:lvl7pPr>
            <a:lvl8pPr lvl="7">
              <a:spcBef>
                <a:spcPts val="0"/>
              </a:spcBef>
              <a:spcAft>
                <a:spcPts val="0"/>
              </a:spcAft>
              <a:buClr>
                <a:schemeClr val="dk2"/>
              </a:buClr>
              <a:buSzPts val="5400"/>
              <a:buNone/>
              <a:defRPr b="0" sz="5400">
                <a:solidFill>
                  <a:schemeClr val="dk2"/>
                </a:solidFill>
              </a:defRPr>
            </a:lvl8pPr>
            <a:lvl9pPr lvl="8">
              <a:spcBef>
                <a:spcPts val="0"/>
              </a:spcBef>
              <a:spcAft>
                <a:spcPts val="0"/>
              </a:spcAft>
              <a:buClr>
                <a:schemeClr val="dk2"/>
              </a:buClr>
              <a:buSzPts val="5400"/>
              <a:buNone/>
              <a:defRPr b="0" sz="5400">
                <a:solidFill>
                  <a:schemeClr val="dk2"/>
                </a:solidFill>
              </a:defRPr>
            </a:lvl9pPr>
          </a:lstStyle>
          <a:p/>
        </p:txBody>
      </p:sp>
      <p:sp>
        <p:nvSpPr>
          <p:cNvPr id="44" name="Google Shape;4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5" name="Shape 45"/>
        <p:cNvGrpSpPr/>
        <p:nvPr/>
      </p:nvGrpSpPr>
      <p:grpSpPr>
        <a:xfrm>
          <a:off x="0" y="0"/>
          <a:ext cx="0" cy="0"/>
          <a:chOff x="0" y="0"/>
          <a:chExt cx="0" cy="0"/>
        </a:xfrm>
      </p:grpSpPr>
      <p:sp>
        <p:nvSpPr>
          <p:cNvPr id="46" name="Google Shape;46;p9"/>
          <p:cNvSpPr/>
          <p:nvPr/>
        </p:nvSpPr>
        <p:spPr>
          <a:xfrm>
            <a:off x="4572000" y="0"/>
            <a:ext cx="4572000" cy="5143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 name="Google Shape;47;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8" name="Google Shape;48;p9"/>
          <p:cNvSpPr txBox="1"/>
          <p:nvPr>
            <p:ph type="title"/>
          </p:nvPr>
        </p:nvSpPr>
        <p:spPr>
          <a:xfrm>
            <a:off x="265500" y="1039675"/>
            <a:ext cx="4045200" cy="16758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9" name="Google Shape;49;p9"/>
          <p:cNvSpPr txBox="1"/>
          <p:nvPr>
            <p:ph idx="1" type="subTitle"/>
          </p:nvPr>
        </p:nvSpPr>
        <p:spPr>
          <a:xfrm>
            <a:off x="265500" y="27268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0" name="Google Shape;50;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51" name="Google Shape;51;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2" name="Shape 52"/>
        <p:cNvGrpSpPr/>
        <p:nvPr/>
      </p:nvGrpSpPr>
      <p:grpSpPr>
        <a:xfrm>
          <a:off x="0" y="0"/>
          <a:ext cx="0" cy="0"/>
          <a:chOff x="0" y="0"/>
          <a:chExt cx="0" cy="0"/>
        </a:xfrm>
      </p:grpSpPr>
      <p:sp>
        <p:nvSpPr>
          <p:cNvPr id="53" name="Google Shape;53;p10"/>
          <p:cNvSpPr txBox="1"/>
          <p:nvPr>
            <p:ph idx="1" type="body"/>
          </p:nvPr>
        </p:nvSpPr>
        <p:spPr>
          <a:xfrm>
            <a:off x="311700" y="42307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2400"/>
              <a:buFont typeface="PT Sans Narrow"/>
              <a:buNone/>
              <a:defRPr sz="2400">
                <a:latin typeface="PT Sans Narrow"/>
                <a:ea typeface="PT Sans Narrow"/>
                <a:cs typeface="PT Sans Narrow"/>
                <a:sym typeface="PT Sans Narrow"/>
              </a:defRPr>
            </a:lvl1pPr>
          </a:lstStyle>
          <a:p/>
        </p:txBody>
      </p:sp>
      <p:sp>
        <p:nvSpPr>
          <p:cNvPr id="54" name="Google Shape;54;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tropic">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1pPr>
            <a:lvl2pPr lvl="1">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2pPr>
            <a:lvl3pPr lvl="2">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3pPr>
            <a:lvl4pPr lvl="3">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4pPr>
            <a:lvl5pPr lvl="4">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5pPr>
            <a:lvl6pPr lvl="5">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6pPr>
            <a:lvl7pPr lvl="6">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7pPr>
            <a:lvl8pPr lvl="7">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8pPr>
            <a:lvl9pPr lvl="8">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9pPr>
          </a:lstStyle>
          <a:p/>
        </p:txBody>
      </p:sp>
      <p:sp>
        <p:nvSpPr>
          <p:cNvPr id="7" name="Google Shape;7;p1"/>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indent="-317500" lvl="1" marL="9144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indent="-317500" lvl="2" marL="13716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indent="-317500" lvl="3" marL="18288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indent="-317500" lvl="4" marL="22860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indent="-317500" lvl="5" marL="27432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indent="-317500" lvl="6" marL="32004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indent="-317500" lvl="7" marL="36576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indent="-317500" lvl="8" marL="41148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Open Sans"/>
                <a:ea typeface="Open Sans"/>
                <a:cs typeface="Open Sans"/>
                <a:sym typeface="Open Sans"/>
              </a:defRPr>
            </a:lvl1pPr>
            <a:lvl2pPr lvl="1" algn="r">
              <a:buNone/>
              <a:defRPr sz="1000">
                <a:solidFill>
                  <a:schemeClr val="dk2"/>
                </a:solidFill>
                <a:latin typeface="Open Sans"/>
                <a:ea typeface="Open Sans"/>
                <a:cs typeface="Open Sans"/>
                <a:sym typeface="Open Sans"/>
              </a:defRPr>
            </a:lvl2pPr>
            <a:lvl3pPr lvl="2" algn="r">
              <a:buNone/>
              <a:defRPr sz="1000">
                <a:solidFill>
                  <a:schemeClr val="dk2"/>
                </a:solidFill>
                <a:latin typeface="Open Sans"/>
                <a:ea typeface="Open Sans"/>
                <a:cs typeface="Open Sans"/>
                <a:sym typeface="Open Sans"/>
              </a:defRPr>
            </a:lvl3pPr>
            <a:lvl4pPr lvl="3" algn="r">
              <a:buNone/>
              <a:defRPr sz="1000">
                <a:solidFill>
                  <a:schemeClr val="dk2"/>
                </a:solidFill>
                <a:latin typeface="Open Sans"/>
                <a:ea typeface="Open Sans"/>
                <a:cs typeface="Open Sans"/>
                <a:sym typeface="Open Sans"/>
              </a:defRPr>
            </a:lvl4pPr>
            <a:lvl5pPr lvl="4" algn="r">
              <a:buNone/>
              <a:defRPr sz="1000">
                <a:solidFill>
                  <a:schemeClr val="dk2"/>
                </a:solidFill>
                <a:latin typeface="Open Sans"/>
                <a:ea typeface="Open Sans"/>
                <a:cs typeface="Open Sans"/>
                <a:sym typeface="Open Sans"/>
              </a:defRPr>
            </a:lvl5pPr>
            <a:lvl6pPr lvl="5" algn="r">
              <a:buNone/>
              <a:defRPr sz="1000">
                <a:solidFill>
                  <a:schemeClr val="dk2"/>
                </a:solidFill>
                <a:latin typeface="Open Sans"/>
                <a:ea typeface="Open Sans"/>
                <a:cs typeface="Open Sans"/>
                <a:sym typeface="Open Sans"/>
              </a:defRPr>
            </a:lvl6pPr>
            <a:lvl7pPr lvl="6" algn="r">
              <a:buNone/>
              <a:defRPr sz="1000">
                <a:solidFill>
                  <a:schemeClr val="dk2"/>
                </a:solidFill>
                <a:latin typeface="Open Sans"/>
                <a:ea typeface="Open Sans"/>
                <a:cs typeface="Open Sans"/>
                <a:sym typeface="Open Sans"/>
              </a:defRPr>
            </a:lvl7pPr>
            <a:lvl8pPr lvl="7" algn="r">
              <a:buNone/>
              <a:defRPr sz="1000">
                <a:solidFill>
                  <a:schemeClr val="dk2"/>
                </a:solidFill>
                <a:latin typeface="Open Sans"/>
                <a:ea typeface="Open Sans"/>
                <a:cs typeface="Open Sans"/>
                <a:sym typeface="Open Sans"/>
              </a:defRPr>
            </a:lvl8pPr>
            <a:lvl9pPr lvl="8" algn="r">
              <a:buNone/>
              <a:defRPr sz="1000">
                <a:solidFill>
                  <a:schemeClr val="dk2"/>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4.png"/><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1.png"/><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5.png"/><Relationship Id="rId4" Type="http://schemas.openxmlformats.org/officeDocument/2006/relationships/image" Target="../media/image2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3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18.png"/><Relationship Id="rId4" Type="http://schemas.openxmlformats.org/officeDocument/2006/relationships/image" Target="../media/image2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3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hyperlink" Target="https://www.webmd.com/diet/caffeine-myths-and-facts"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hyperlink" Target="https://www.behavioralhealthflorida.com/condition/panic-attack/"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2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hyperlink" Target="https://psychcentral.com/anxiety/telltale-signs-its-time-to-treat-your-anxiety#:~:text=Anxiety%20that%20interferes%20with%20day,which%20treatment%20interventions%20are%20needed." TargetMode="Externa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hyperlink" Target="https://www.healthline.com/health/anxiety/top-iphone-android-apps#our-picks" TargetMode="External"/><Relationship Id="rId4" Type="http://schemas.openxmlformats.org/officeDocument/2006/relationships/image" Target="../media/image7.png"/><Relationship Id="rId5" Type="http://schemas.openxmlformats.org/officeDocument/2006/relationships/image" Target="../media/image3.png"/><Relationship Id="rId6" Type="http://schemas.openxmlformats.org/officeDocument/2006/relationships/image" Target="../media/image2.png"/><Relationship Id="rId7" Type="http://schemas.openxmlformats.org/officeDocument/2006/relationships/image" Target="../media/image1.png"/><Relationship Id="rId8"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3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3"/>
          <p:cNvSpPr txBox="1"/>
          <p:nvPr>
            <p:ph type="ctrTitle"/>
          </p:nvPr>
        </p:nvSpPr>
        <p:spPr>
          <a:xfrm>
            <a:off x="1004150" y="1751764"/>
            <a:ext cx="7136700" cy="10224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b="1" lang="en" sz="2100"/>
              <a:t>Anxiety detection on social media text</a:t>
            </a:r>
            <a:endParaRPr b="1" sz="2100"/>
          </a:p>
        </p:txBody>
      </p:sp>
      <p:sp>
        <p:nvSpPr>
          <p:cNvPr id="67" name="Google Shape;67;p13"/>
          <p:cNvSpPr txBox="1"/>
          <p:nvPr>
            <p:ph idx="1" type="subTitle"/>
          </p:nvPr>
        </p:nvSpPr>
        <p:spPr>
          <a:xfrm>
            <a:off x="2137225" y="2850039"/>
            <a:ext cx="48705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sz="1500"/>
              <a:t>Ihza Gonzales, Azin Faghihi and Suelem Lee</a:t>
            </a:r>
            <a:endParaRPr sz="1500"/>
          </a:p>
        </p:txBody>
      </p:sp>
      <p:pic>
        <p:nvPicPr>
          <p:cNvPr id="68" name="Google Shape;68;p13"/>
          <p:cNvPicPr preferRelativeResize="0"/>
          <p:nvPr/>
        </p:nvPicPr>
        <p:blipFill>
          <a:blip r:embed="rId3">
            <a:alphaModFix/>
          </a:blip>
          <a:stretch>
            <a:fillRect/>
          </a:stretch>
        </p:blipFill>
        <p:spPr>
          <a:xfrm>
            <a:off x="152400" y="1755675"/>
            <a:ext cx="8839199" cy="624237"/>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22"/>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a:t>
            </a:r>
            <a:endParaRPr/>
          </a:p>
        </p:txBody>
      </p:sp>
      <p:sp>
        <p:nvSpPr>
          <p:cNvPr id="129" name="Google Shape;129;p22"/>
          <p:cNvSpPr txBox="1"/>
          <p:nvPr>
            <p:ph idx="1" type="body"/>
          </p:nvPr>
        </p:nvSpPr>
        <p:spPr>
          <a:xfrm>
            <a:off x="311700" y="10031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Posts evaluated from anxiety vs writing as a neutral sentiment subreddit:</a:t>
            </a:r>
            <a:endParaRPr/>
          </a:p>
          <a:p>
            <a:pPr indent="0" lvl="0" marL="0" rtl="0" algn="l">
              <a:spcBef>
                <a:spcPts val="1200"/>
              </a:spcBef>
              <a:spcAft>
                <a:spcPts val="1200"/>
              </a:spcAft>
              <a:buNone/>
            </a:pPr>
            <a:r>
              <a:rPr lang="en"/>
              <a:t>Raw data:</a:t>
            </a:r>
            <a:endParaRPr/>
          </a:p>
        </p:txBody>
      </p:sp>
      <p:pic>
        <p:nvPicPr>
          <p:cNvPr id="130" name="Google Shape;130;p22"/>
          <p:cNvPicPr preferRelativeResize="0"/>
          <p:nvPr/>
        </p:nvPicPr>
        <p:blipFill>
          <a:blip r:embed="rId3">
            <a:alphaModFix/>
          </a:blip>
          <a:stretch>
            <a:fillRect/>
          </a:stretch>
        </p:blipFill>
        <p:spPr>
          <a:xfrm>
            <a:off x="2740650" y="1403225"/>
            <a:ext cx="5504501" cy="33027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23"/>
          <p:cNvSpPr txBox="1"/>
          <p:nvPr>
            <p:ph type="title"/>
          </p:nvPr>
        </p:nvSpPr>
        <p:spPr>
          <a:xfrm>
            <a:off x="311700" y="3134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Word Count</a:t>
            </a:r>
            <a:endParaRPr/>
          </a:p>
        </p:txBody>
      </p:sp>
      <p:pic>
        <p:nvPicPr>
          <p:cNvPr id="136" name="Google Shape;136;p23"/>
          <p:cNvPicPr preferRelativeResize="0"/>
          <p:nvPr/>
        </p:nvPicPr>
        <p:blipFill>
          <a:blip r:embed="rId3">
            <a:alphaModFix/>
          </a:blip>
          <a:stretch>
            <a:fillRect/>
          </a:stretch>
        </p:blipFill>
        <p:spPr>
          <a:xfrm>
            <a:off x="2751575" y="618925"/>
            <a:ext cx="5209201" cy="381787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24"/>
          <p:cNvSpPr txBox="1"/>
          <p:nvPr>
            <p:ph type="title"/>
          </p:nvPr>
        </p:nvSpPr>
        <p:spPr>
          <a:xfrm>
            <a:off x="311700" y="335350"/>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Bigrams</a:t>
            </a:r>
            <a:endParaRPr/>
          </a:p>
        </p:txBody>
      </p:sp>
      <p:pic>
        <p:nvPicPr>
          <p:cNvPr id="142" name="Google Shape;142;p24"/>
          <p:cNvPicPr preferRelativeResize="0"/>
          <p:nvPr/>
        </p:nvPicPr>
        <p:blipFill>
          <a:blip r:embed="rId3">
            <a:alphaModFix/>
          </a:blip>
          <a:stretch>
            <a:fillRect/>
          </a:stretch>
        </p:blipFill>
        <p:spPr>
          <a:xfrm>
            <a:off x="1819375" y="866150"/>
            <a:ext cx="6162847" cy="3686273"/>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25"/>
          <p:cNvSpPr txBox="1"/>
          <p:nvPr>
            <p:ph type="title"/>
          </p:nvPr>
        </p:nvSpPr>
        <p:spPr>
          <a:xfrm>
            <a:off x="376675" y="942050"/>
            <a:ext cx="8520600" cy="5727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1200"/>
              </a:spcAft>
              <a:buClr>
                <a:schemeClr val="dk1"/>
              </a:buClr>
              <a:buSzPct val="39285"/>
              <a:buFont typeface="Arial"/>
              <a:buNone/>
            </a:pPr>
            <a:r>
              <a:rPr b="1" lang="en" sz="2800">
                <a:solidFill>
                  <a:schemeClr val="dk2"/>
                </a:solidFill>
              </a:rPr>
              <a:t>Adjusted term weights on vader sentiment analysis:</a:t>
            </a:r>
            <a:endParaRPr b="1" sz="3800"/>
          </a:p>
        </p:txBody>
      </p:sp>
      <p:pic>
        <p:nvPicPr>
          <p:cNvPr id="148" name="Google Shape;148;p25"/>
          <p:cNvPicPr preferRelativeResize="0"/>
          <p:nvPr/>
        </p:nvPicPr>
        <p:blipFill>
          <a:blip r:embed="rId3">
            <a:alphaModFix/>
          </a:blip>
          <a:stretch>
            <a:fillRect/>
          </a:stretch>
        </p:blipFill>
        <p:spPr>
          <a:xfrm>
            <a:off x="1919063" y="1592975"/>
            <a:ext cx="5305873" cy="1286475"/>
          </a:xfrm>
          <a:prstGeom prst="rect">
            <a:avLst/>
          </a:prstGeom>
          <a:noFill/>
          <a:ln>
            <a:noFill/>
          </a:ln>
        </p:spPr>
      </p:pic>
      <p:pic>
        <p:nvPicPr>
          <p:cNvPr id="149" name="Google Shape;149;p25"/>
          <p:cNvPicPr preferRelativeResize="0"/>
          <p:nvPr/>
        </p:nvPicPr>
        <p:blipFill>
          <a:blip r:embed="rId4">
            <a:alphaModFix/>
          </a:blip>
          <a:stretch>
            <a:fillRect/>
          </a:stretch>
        </p:blipFill>
        <p:spPr>
          <a:xfrm>
            <a:off x="1919075" y="2879450"/>
            <a:ext cx="4365000" cy="6770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26"/>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Emojis: Sentiment Scores </a:t>
            </a:r>
            <a:endParaRPr/>
          </a:p>
        </p:txBody>
      </p:sp>
      <p:pic>
        <p:nvPicPr>
          <p:cNvPr id="155" name="Google Shape;155;p26"/>
          <p:cNvPicPr preferRelativeResize="0"/>
          <p:nvPr/>
        </p:nvPicPr>
        <p:blipFill>
          <a:blip r:embed="rId3">
            <a:alphaModFix/>
          </a:blip>
          <a:stretch>
            <a:fillRect/>
          </a:stretch>
        </p:blipFill>
        <p:spPr>
          <a:xfrm>
            <a:off x="1449650" y="1266325"/>
            <a:ext cx="5836649" cy="36681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7"/>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1200"/>
              </a:spcAft>
              <a:buClr>
                <a:schemeClr val="dk1"/>
              </a:buClr>
              <a:buSzPct val="30555"/>
              <a:buFont typeface="Arial"/>
              <a:buNone/>
            </a:pPr>
            <a:r>
              <a:rPr lang="en"/>
              <a:t>Overall Sentiment Scores</a:t>
            </a:r>
            <a:endParaRPr b="1"/>
          </a:p>
        </p:txBody>
      </p:sp>
      <p:pic>
        <p:nvPicPr>
          <p:cNvPr id="161" name="Google Shape;161;p27"/>
          <p:cNvPicPr preferRelativeResize="0"/>
          <p:nvPr/>
        </p:nvPicPr>
        <p:blipFill>
          <a:blip r:embed="rId3">
            <a:alphaModFix/>
          </a:blip>
          <a:stretch>
            <a:fillRect/>
          </a:stretch>
        </p:blipFill>
        <p:spPr>
          <a:xfrm>
            <a:off x="2215375" y="1152425"/>
            <a:ext cx="4628751" cy="368627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28"/>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1200"/>
              </a:spcAft>
              <a:buClr>
                <a:schemeClr val="dk1"/>
              </a:buClr>
              <a:buSzPct val="30555"/>
              <a:buFont typeface="Arial"/>
              <a:buNone/>
            </a:pPr>
            <a:r>
              <a:rPr lang="en"/>
              <a:t>Emoji Usage</a:t>
            </a:r>
            <a:endParaRPr b="1"/>
          </a:p>
        </p:txBody>
      </p:sp>
      <p:pic>
        <p:nvPicPr>
          <p:cNvPr id="167" name="Google Shape;167;p28"/>
          <p:cNvPicPr preferRelativeResize="0"/>
          <p:nvPr/>
        </p:nvPicPr>
        <p:blipFill>
          <a:blip r:embed="rId3">
            <a:alphaModFix/>
          </a:blip>
          <a:stretch>
            <a:fillRect/>
          </a:stretch>
        </p:blipFill>
        <p:spPr>
          <a:xfrm>
            <a:off x="2302163" y="1083900"/>
            <a:ext cx="4539684" cy="368627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29"/>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Punctuation Usage</a:t>
            </a:r>
            <a:endParaRPr/>
          </a:p>
        </p:txBody>
      </p:sp>
      <p:pic>
        <p:nvPicPr>
          <p:cNvPr id="173" name="Google Shape;173;p29"/>
          <p:cNvPicPr preferRelativeResize="0"/>
          <p:nvPr/>
        </p:nvPicPr>
        <p:blipFill>
          <a:blip r:embed="rId3">
            <a:alphaModFix/>
          </a:blip>
          <a:stretch>
            <a:fillRect/>
          </a:stretch>
        </p:blipFill>
        <p:spPr>
          <a:xfrm>
            <a:off x="2657924" y="1391565"/>
            <a:ext cx="3828152" cy="315523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30"/>
          <p:cNvSpPr txBox="1"/>
          <p:nvPr>
            <p:ph type="title"/>
          </p:nvPr>
        </p:nvSpPr>
        <p:spPr>
          <a:xfrm>
            <a:off x="311700" y="814800"/>
            <a:ext cx="8571300" cy="9420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Modeling</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31"/>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Multinomial Naive Bayes</a:t>
            </a:r>
            <a:endParaRPr/>
          </a:p>
        </p:txBody>
      </p:sp>
      <p:pic>
        <p:nvPicPr>
          <p:cNvPr id="184" name="Google Shape;184;p31"/>
          <p:cNvPicPr preferRelativeResize="0"/>
          <p:nvPr/>
        </p:nvPicPr>
        <p:blipFill rotWithShape="1">
          <a:blip r:embed="rId3">
            <a:alphaModFix/>
          </a:blip>
          <a:srcRect b="14301" l="0" r="51190" t="5441"/>
          <a:stretch/>
        </p:blipFill>
        <p:spPr>
          <a:xfrm>
            <a:off x="311700" y="1228550"/>
            <a:ext cx="3939927" cy="3407149"/>
          </a:xfrm>
          <a:prstGeom prst="rect">
            <a:avLst/>
          </a:prstGeom>
          <a:noFill/>
          <a:ln>
            <a:noFill/>
          </a:ln>
        </p:spPr>
      </p:pic>
      <p:pic>
        <p:nvPicPr>
          <p:cNvPr id="185" name="Google Shape;185;p31"/>
          <p:cNvPicPr preferRelativeResize="0"/>
          <p:nvPr/>
        </p:nvPicPr>
        <p:blipFill rotWithShape="1">
          <a:blip r:embed="rId3">
            <a:alphaModFix/>
          </a:blip>
          <a:srcRect b="0" l="52235" r="0" t="0"/>
          <a:stretch/>
        </p:blipFill>
        <p:spPr>
          <a:xfrm>
            <a:off x="4865025" y="786300"/>
            <a:ext cx="3580273" cy="394180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pic>
        <p:nvPicPr>
          <p:cNvPr id="73" name="Google Shape;73;p14"/>
          <p:cNvPicPr preferRelativeResize="0"/>
          <p:nvPr/>
        </p:nvPicPr>
        <p:blipFill>
          <a:blip r:embed="rId3">
            <a:alphaModFix/>
          </a:blip>
          <a:stretch>
            <a:fillRect/>
          </a:stretch>
        </p:blipFill>
        <p:spPr>
          <a:xfrm>
            <a:off x="1507700" y="1512925"/>
            <a:ext cx="6128600" cy="156655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32"/>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Random Forest</a:t>
            </a:r>
            <a:endParaRPr/>
          </a:p>
        </p:txBody>
      </p:sp>
      <p:pic>
        <p:nvPicPr>
          <p:cNvPr id="191" name="Google Shape;191;p32"/>
          <p:cNvPicPr preferRelativeResize="0"/>
          <p:nvPr/>
        </p:nvPicPr>
        <p:blipFill rotWithShape="1">
          <a:blip r:embed="rId3">
            <a:alphaModFix/>
          </a:blip>
          <a:srcRect b="26249" l="0" r="45124" t="7995"/>
          <a:stretch/>
        </p:blipFill>
        <p:spPr>
          <a:xfrm>
            <a:off x="231775" y="1152425"/>
            <a:ext cx="4570998" cy="3548799"/>
          </a:xfrm>
          <a:prstGeom prst="rect">
            <a:avLst/>
          </a:prstGeom>
          <a:noFill/>
          <a:ln>
            <a:noFill/>
          </a:ln>
        </p:spPr>
      </p:pic>
      <p:pic>
        <p:nvPicPr>
          <p:cNvPr id="192" name="Google Shape;192;p32"/>
          <p:cNvPicPr preferRelativeResize="0"/>
          <p:nvPr/>
        </p:nvPicPr>
        <p:blipFill rotWithShape="1">
          <a:blip r:embed="rId4">
            <a:alphaModFix/>
          </a:blip>
          <a:srcRect b="0" l="52642" r="0" t="0"/>
          <a:stretch/>
        </p:blipFill>
        <p:spPr>
          <a:xfrm>
            <a:off x="5067100" y="540075"/>
            <a:ext cx="3041300" cy="41611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33"/>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Logistic Regression</a:t>
            </a:r>
            <a:endParaRPr/>
          </a:p>
        </p:txBody>
      </p:sp>
      <p:pic>
        <p:nvPicPr>
          <p:cNvPr id="198" name="Google Shape;198;p33"/>
          <p:cNvPicPr preferRelativeResize="0"/>
          <p:nvPr/>
        </p:nvPicPr>
        <p:blipFill>
          <a:blip r:embed="rId3">
            <a:alphaModFix/>
          </a:blip>
          <a:stretch>
            <a:fillRect/>
          </a:stretch>
        </p:blipFill>
        <p:spPr>
          <a:xfrm>
            <a:off x="505600" y="1025376"/>
            <a:ext cx="8132803" cy="36970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34"/>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Logistic Regression - with Sentiment Scores</a:t>
            </a:r>
            <a:endParaRPr/>
          </a:p>
        </p:txBody>
      </p:sp>
      <p:pic>
        <p:nvPicPr>
          <p:cNvPr id="204" name="Google Shape;204;p34"/>
          <p:cNvPicPr preferRelativeResize="0"/>
          <p:nvPr/>
        </p:nvPicPr>
        <p:blipFill>
          <a:blip r:embed="rId3">
            <a:alphaModFix/>
          </a:blip>
          <a:stretch>
            <a:fillRect/>
          </a:stretch>
        </p:blipFill>
        <p:spPr>
          <a:xfrm>
            <a:off x="4761100" y="1639725"/>
            <a:ext cx="3887850" cy="2508625"/>
          </a:xfrm>
          <a:prstGeom prst="rect">
            <a:avLst/>
          </a:prstGeom>
          <a:noFill/>
          <a:ln>
            <a:noFill/>
          </a:ln>
        </p:spPr>
      </p:pic>
      <p:pic>
        <p:nvPicPr>
          <p:cNvPr id="205" name="Google Shape;205;p34"/>
          <p:cNvPicPr preferRelativeResize="0"/>
          <p:nvPr/>
        </p:nvPicPr>
        <p:blipFill>
          <a:blip r:embed="rId4">
            <a:alphaModFix/>
          </a:blip>
          <a:stretch>
            <a:fillRect/>
          </a:stretch>
        </p:blipFill>
        <p:spPr>
          <a:xfrm>
            <a:off x="143400" y="1152425"/>
            <a:ext cx="4428600" cy="37372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35"/>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ROC Curve</a:t>
            </a:r>
            <a:endParaRPr/>
          </a:p>
        </p:txBody>
      </p:sp>
      <p:pic>
        <p:nvPicPr>
          <p:cNvPr id="211" name="Google Shape;211;p35"/>
          <p:cNvPicPr preferRelativeResize="0"/>
          <p:nvPr/>
        </p:nvPicPr>
        <p:blipFill>
          <a:blip r:embed="rId3">
            <a:alphaModFix/>
          </a:blip>
          <a:stretch>
            <a:fillRect/>
          </a:stretch>
        </p:blipFill>
        <p:spPr>
          <a:xfrm>
            <a:off x="1919225" y="1266325"/>
            <a:ext cx="4707511" cy="3302699"/>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36"/>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Recall-Precision Curve</a:t>
            </a:r>
            <a:endParaRPr/>
          </a:p>
        </p:txBody>
      </p:sp>
      <p:pic>
        <p:nvPicPr>
          <p:cNvPr id="217" name="Google Shape;217;p36"/>
          <p:cNvPicPr preferRelativeResize="0"/>
          <p:nvPr/>
        </p:nvPicPr>
        <p:blipFill>
          <a:blip r:embed="rId3">
            <a:alphaModFix/>
          </a:blip>
          <a:stretch>
            <a:fillRect/>
          </a:stretch>
        </p:blipFill>
        <p:spPr>
          <a:xfrm>
            <a:off x="2218250" y="1266325"/>
            <a:ext cx="4707501" cy="3302699"/>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37"/>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Modeling Results</a:t>
            </a:r>
            <a:endParaRPr/>
          </a:p>
        </p:txBody>
      </p:sp>
      <p:pic>
        <p:nvPicPr>
          <p:cNvPr id="223" name="Google Shape;223;p37"/>
          <p:cNvPicPr preferRelativeResize="0"/>
          <p:nvPr/>
        </p:nvPicPr>
        <p:blipFill>
          <a:blip r:embed="rId3">
            <a:alphaModFix/>
          </a:blip>
          <a:stretch>
            <a:fillRect/>
          </a:stretch>
        </p:blipFill>
        <p:spPr>
          <a:xfrm>
            <a:off x="311700" y="2174725"/>
            <a:ext cx="8520599" cy="168897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38"/>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Coefficients</a:t>
            </a:r>
            <a:endParaRPr/>
          </a:p>
        </p:txBody>
      </p:sp>
      <p:pic>
        <p:nvPicPr>
          <p:cNvPr id="229" name="Google Shape;229;p38"/>
          <p:cNvPicPr preferRelativeResize="0"/>
          <p:nvPr/>
        </p:nvPicPr>
        <p:blipFill>
          <a:blip r:embed="rId3">
            <a:alphaModFix/>
          </a:blip>
          <a:stretch>
            <a:fillRect/>
          </a:stretch>
        </p:blipFill>
        <p:spPr>
          <a:xfrm>
            <a:off x="2068001" y="940726"/>
            <a:ext cx="5874652" cy="3949876"/>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39"/>
          <p:cNvSpPr txBox="1"/>
          <p:nvPr/>
        </p:nvSpPr>
        <p:spPr>
          <a:xfrm>
            <a:off x="418726" y="1192500"/>
            <a:ext cx="2224200" cy="1200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solidFill>
                  <a:srgbClr val="444444"/>
                </a:solidFill>
              </a:rPr>
              <a:t>Threshold for severity of Anxiety</a:t>
            </a:r>
            <a:endParaRPr sz="2500">
              <a:solidFill>
                <a:srgbClr val="444444"/>
              </a:solidFill>
            </a:endParaRPr>
          </a:p>
        </p:txBody>
      </p:sp>
      <p:sp>
        <p:nvSpPr>
          <p:cNvPr id="235" name="Google Shape;235;p39"/>
          <p:cNvSpPr txBox="1"/>
          <p:nvPr>
            <p:ph type="title"/>
          </p:nvPr>
        </p:nvSpPr>
        <p:spPr>
          <a:xfrm>
            <a:off x="311700" y="2996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Classifying users messaging anxiety levels:</a:t>
            </a:r>
            <a:endParaRPr b="1"/>
          </a:p>
        </p:txBody>
      </p:sp>
      <p:pic>
        <p:nvPicPr>
          <p:cNvPr id="236" name="Google Shape;236;p39"/>
          <p:cNvPicPr preferRelativeResize="0"/>
          <p:nvPr/>
        </p:nvPicPr>
        <p:blipFill>
          <a:blip r:embed="rId3">
            <a:alphaModFix/>
          </a:blip>
          <a:stretch>
            <a:fillRect/>
          </a:stretch>
        </p:blipFill>
        <p:spPr>
          <a:xfrm>
            <a:off x="3559725" y="828736"/>
            <a:ext cx="4770749" cy="3829636"/>
          </a:xfrm>
          <a:prstGeom prst="rect">
            <a:avLst/>
          </a:prstGeom>
          <a:noFill/>
          <a:ln>
            <a:noFill/>
          </a:ln>
        </p:spPr>
      </p:pic>
      <p:pic>
        <p:nvPicPr>
          <p:cNvPr id="237" name="Google Shape;237;p39"/>
          <p:cNvPicPr preferRelativeResize="0"/>
          <p:nvPr/>
        </p:nvPicPr>
        <p:blipFill>
          <a:blip r:embed="rId4">
            <a:alphaModFix/>
          </a:blip>
          <a:stretch>
            <a:fillRect/>
          </a:stretch>
        </p:blipFill>
        <p:spPr>
          <a:xfrm>
            <a:off x="418725" y="2829575"/>
            <a:ext cx="2628900" cy="18288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40"/>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Chatbot</a:t>
            </a:r>
            <a:endParaRPr/>
          </a:p>
        </p:txBody>
      </p:sp>
      <p:pic>
        <p:nvPicPr>
          <p:cNvPr id="243" name="Google Shape;243;p40"/>
          <p:cNvPicPr preferRelativeResize="0"/>
          <p:nvPr/>
        </p:nvPicPr>
        <p:blipFill>
          <a:blip r:embed="rId3">
            <a:alphaModFix/>
          </a:blip>
          <a:stretch>
            <a:fillRect/>
          </a:stretch>
        </p:blipFill>
        <p:spPr>
          <a:xfrm>
            <a:off x="1464800" y="1152425"/>
            <a:ext cx="6436050" cy="34184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41"/>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Anxiety disorder Prevention</a:t>
            </a:r>
            <a:endParaRPr/>
          </a:p>
        </p:txBody>
      </p:sp>
      <p:sp>
        <p:nvSpPr>
          <p:cNvPr id="249" name="Google Shape;249;p41"/>
          <p:cNvSpPr txBox="1"/>
          <p:nvPr>
            <p:ph idx="1" type="body"/>
          </p:nvPr>
        </p:nvSpPr>
        <p:spPr>
          <a:xfrm>
            <a:off x="311700" y="1152475"/>
            <a:ext cx="8520600" cy="3860400"/>
          </a:xfrm>
          <a:prstGeom prst="rect">
            <a:avLst/>
          </a:prstGeom>
        </p:spPr>
        <p:txBody>
          <a:bodyPr anchorCtr="0" anchor="t" bIns="91425" lIns="91425" spcFirstLastPara="1" rIns="91425" wrap="square" tIns="91425">
            <a:noAutofit/>
          </a:bodyPr>
          <a:lstStyle/>
          <a:p>
            <a:pPr indent="-355600" lvl="0" marL="457200" rtl="0" algn="l">
              <a:lnSpc>
                <a:spcPct val="143000"/>
              </a:lnSpc>
              <a:spcBef>
                <a:spcPts val="1600"/>
              </a:spcBef>
              <a:spcAft>
                <a:spcPts val="0"/>
              </a:spcAft>
              <a:buClr>
                <a:srgbClr val="444444"/>
              </a:buClr>
              <a:buSzPts val="2000"/>
              <a:buFont typeface="Arial"/>
              <a:buChar char="●"/>
            </a:pPr>
            <a:r>
              <a:rPr lang="en" sz="2000">
                <a:solidFill>
                  <a:srgbClr val="444444"/>
                </a:solidFill>
              </a:rPr>
              <a:t>Take care of your body by eating a well-balanced diet</a:t>
            </a:r>
            <a:endParaRPr sz="2000">
              <a:solidFill>
                <a:srgbClr val="444444"/>
              </a:solidFill>
            </a:endParaRPr>
          </a:p>
          <a:p>
            <a:pPr indent="-355600" lvl="0" marL="457200" rtl="0" algn="l">
              <a:lnSpc>
                <a:spcPct val="143000"/>
              </a:lnSpc>
              <a:spcBef>
                <a:spcPts val="0"/>
              </a:spcBef>
              <a:spcAft>
                <a:spcPts val="0"/>
              </a:spcAft>
              <a:buClr>
                <a:srgbClr val="444444"/>
              </a:buClr>
              <a:buSzPts val="2000"/>
              <a:buFont typeface="Arial"/>
              <a:buChar char="●"/>
            </a:pPr>
            <a:r>
              <a:rPr lang="en" sz="2000">
                <a:solidFill>
                  <a:srgbClr val="444444"/>
                </a:solidFill>
              </a:rPr>
              <a:t>Limit alcohol, </a:t>
            </a:r>
            <a:r>
              <a:rPr lang="en" sz="2000">
                <a:solidFill>
                  <a:srgbClr val="187AAB"/>
                </a:solidFill>
                <a:uFill>
                  <a:noFill/>
                </a:uFill>
                <a:hlinkClick r:id="rId3">
                  <a:extLst>
                    <a:ext uri="{A12FA001-AC4F-418D-AE19-62706E023703}">
                      <ahyp:hlinkClr val="tx"/>
                    </a:ext>
                  </a:extLst>
                </a:hlinkClick>
              </a:rPr>
              <a:t>caffeine</a:t>
            </a:r>
            <a:r>
              <a:rPr lang="en" sz="2000">
                <a:solidFill>
                  <a:srgbClr val="444444"/>
                </a:solidFill>
              </a:rPr>
              <a:t>, and sugar consumption.</a:t>
            </a:r>
            <a:endParaRPr sz="2000">
              <a:solidFill>
                <a:srgbClr val="444444"/>
              </a:solidFill>
            </a:endParaRPr>
          </a:p>
          <a:p>
            <a:pPr indent="-355600" lvl="0" marL="457200" rtl="0" algn="l">
              <a:lnSpc>
                <a:spcPct val="143000"/>
              </a:lnSpc>
              <a:spcBef>
                <a:spcPts val="0"/>
              </a:spcBef>
              <a:spcAft>
                <a:spcPts val="0"/>
              </a:spcAft>
              <a:buClr>
                <a:srgbClr val="444444"/>
              </a:buClr>
              <a:buSzPts val="2000"/>
              <a:buFont typeface="Arial"/>
              <a:buChar char="●"/>
            </a:pPr>
            <a:r>
              <a:rPr lang="en" sz="2000">
                <a:solidFill>
                  <a:srgbClr val="444444"/>
                </a:solidFill>
              </a:rPr>
              <a:t>Take time out for yourself every day. </a:t>
            </a:r>
            <a:endParaRPr sz="2000">
              <a:solidFill>
                <a:srgbClr val="444444"/>
              </a:solidFill>
            </a:endParaRPr>
          </a:p>
          <a:p>
            <a:pPr indent="-355600" lvl="0" marL="457200" rtl="0" algn="l">
              <a:lnSpc>
                <a:spcPct val="143000"/>
              </a:lnSpc>
              <a:spcBef>
                <a:spcPts val="0"/>
              </a:spcBef>
              <a:spcAft>
                <a:spcPts val="0"/>
              </a:spcAft>
              <a:buClr>
                <a:srgbClr val="444444"/>
              </a:buClr>
              <a:buSzPts val="2000"/>
              <a:buFont typeface="Arial"/>
              <a:buChar char="●"/>
            </a:pPr>
            <a:r>
              <a:rPr lang="en" sz="2000">
                <a:solidFill>
                  <a:srgbClr val="444444"/>
                </a:solidFill>
              </a:rPr>
              <a:t>Trim a hectic schedule to its most essential items.</a:t>
            </a:r>
            <a:endParaRPr sz="2000">
              <a:solidFill>
                <a:srgbClr val="444444"/>
              </a:solidFill>
            </a:endParaRPr>
          </a:p>
          <a:p>
            <a:pPr indent="-355600" lvl="0" marL="457200" rtl="0" algn="l">
              <a:lnSpc>
                <a:spcPct val="143000"/>
              </a:lnSpc>
              <a:spcBef>
                <a:spcPts val="0"/>
              </a:spcBef>
              <a:spcAft>
                <a:spcPts val="0"/>
              </a:spcAft>
              <a:buClr>
                <a:srgbClr val="444444"/>
              </a:buClr>
              <a:buSzPts val="2000"/>
              <a:buFont typeface="Verdana"/>
              <a:buChar char="●"/>
            </a:pPr>
            <a:r>
              <a:rPr b="1" lang="en" sz="2000">
                <a:solidFill>
                  <a:srgbClr val="444444"/>
                </a:solidFill>
              </a:rPr>
              <a:t>Keep an anxiety journal.</a:t>
            </a:r>
            <a:r>
              <a:rPr lang="en" sz="2000">
                <a:solidFill>
                  <a:srgbClr val="444444"/>
                </a:solidFill>
              </a:rPr>
              <a:t> Rank your anxiety on a 1-to-10 scale. Noting the events during which you felt anxious and the thoughts going through your mind before and during the anxiety. Keep track of things that make you more anxious or less anxious.</a:t>
            </a:r>
            <a:endParaRPr sz="2000">
              <a:solidFill>
                <a:srgbClr val="444444"/>
              </a:solidFill>
            </a:endParaRPr>
          </a:p>
          <a:p>
            <a:pPr indent="0" lvl="0" marL="0" rtl="0" algn="l">
              <a:spcBef>
                <a:spcPts val="1600"/>
              </a:spcBef>
              <a:spcAft>
                <a:spcPts val="1200"/>
              </a:spcAft>
              <a:buNone/>
            </a:pPr>
            <a:r>
              <a:t/>
            </a:r>
            <a:endParaRPr sz="20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5"/>
          <p:cNvSpPr txBox="1"/>
          <p:nvPr>
            <p:ph type="title"/>
          </p:nvPr>
        </p:nvSpPr>
        <p:spPr>
          <a:xfrm>
            <a:off x="286500" y="1339150"/>
            <a:ext cx="85206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2400"/>
              </a:spcBef>
              <a:spcAft>
                <a:spcPts val="0"/>
              </a:spcAft>
              <a:buClr>
                <a:schemeClr val="dk1"/>
              </a:buClr>
              <a:buSzPts val="990"/>
              <a:buFont typeface="Arial"/>
              <a:buNone/>
            </a:pPr>
            <a:r>
              <a:rPr b="1" lang="en" sz="2270">
                <a:solidFill>
                  <a:srgbClr val="132D3A"/>
                </a:solidFill>
              </a:rPr>
              <a:t>4 Ways That Untreated Anxiety Impacts Physical Health</a:t>
            </a:r>
            <a:endParaRPr b="1" sz="2270">
              <a:solidFill>
                <a:srgbClr val="132D3A"/>
              </a:solidFill>
            </a:endParaRPr>
          </a:p>
          <a:p>
            <a:pPr indent="0" lvl="0" marL="0" rtl="0" algn="l">
              <a:spcBef>
                <a:spcPts val="600"/>
              </a:spcBef>
              <a:spcAft>
                <a:spcPts val="0"/>
              </a:spcAft>
              <a:buSzPts val="990"/>
              <a:buNone/>
            </a:pPr>
            <a:r>
              <a:t/>
            </a:r>
            <a:endParaRPr sz="2520"/>
          </a:p>
        </p:txBody>
      </p:sp>
      <p:sp>
        <p:nvSpPr>
          <p:cNvPr id="79" name="Google Shape;79;p15">
            <a:hlinkClick r:id="rId3"/>
          </p:cNvPr>
          <p:cNvSpPr txBox="1"/>
          <p:nvPr/>
        </p:nvSpPr>
        <p:spPr>
          <a:xfrm>
            <a:off x="7767475" y="4397925"/>
            <a:ext cx="861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s</a:t>
            </a:r>
            <a:r>
              <a:rPr lang="en"/>
              <a:t>ource</a:t>
            </a:r>
            <a:endParaRPr/>
          </a:p>
        </p:txBody>
      </p:sp>
      <p:sp>
        <p:nvSpPr>
          <p:cNvPr id="80" name="Google Shape;80;p15"/>
          <p:cNvSpPr txBox="1"/>
          <p:nvPr/>
        </p:nvSpPr>
        <p:spPr>
          <a:xfrm>
            <a:off x="6396750" y="3054775"/>
            <a:ext cx="7331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81" name="Google Shape;81;p15"/>
          <p:cNvSpPr txBox="1"/>
          <p:nvPr/>
        </p:nvSpPr>
        <p:spPr>
          <a:xfrm>
            <a:off x="311700" y="1911850"/>
            <a:ext cx="6409800" cy="1691700"/>
          </a:xfrm>
          <a:prstGeom prst="rect">
            <a:avLst/>
          </a:prstGeom>
          <a:noFill/>
          <a:ln>
            <a:noFill/>
          </a:ln>
        </p:spPr>
        <p:txBody>
          <a:bodyPr anchorCtr="0" anchor="t" bIns="91425" lIns="91425" spcFirstLastPara="1" rIns="91425" wrap="square" tIns="91425">
            <a:spAutoFit/>
          </a:bodyPr>
          <a:lstStyle/>
          <a:p>
            <a:pPr indent="-368300" lvl="0" marL="457200" rtl="0" algn="l">
              <a:lnSpc>
                <a:spcPct val="115000"/>
              </a:lnSpc>
              <a:spcBef>
                <a:spcPts val="0"/>
              </a:spcBef>
              <a:spcAft>
                <a:spcPts val="0"/>
              </a:spcAft>
              <a:buClr>
                <a:schemeClr val="dk2"/>
              </a:buClr>
              <a:buSzPts val="2200"/>
              <a:buAutoNum type="arabicPeriod"/>
            </a:pPr>
            <a:r>
              <a:rPr lang="en" sz="2200">
                <a:solidFill>
                  <a:schemeClr val="dk2"/>
                </a:solidFill>
              </a:rPr>
              <a:t>Symptoms almost resembles a heart attack</a:t>
            </a:r>
            <a:endParaRPr sz="2200">
              <a:solidFill>
                <a:schemeClr val="dk2"/>
              </a:solidFill>
            </a:endParaRPr>
          </a:p>
          <a:p>
            <a:pPr indent="-368300" lvl="0" marL="457200" rtl="0" algn="l">
              <a:lnSpc>
                <a:spcPct val="115000"/>
              </a:lnSpc>
              <a:spcBef>
                <a:spcPts val="0"/>
              </a:spcBef>
              <a:spcAft>
                <a:spcPts val="0"/>
              </a:spcAft>
              <a:buClr>
                <a:schemeClr val="dk2"/>
              </a:buClr>
              <a:buSzPts val="2200"/>
              <a:buAutoNum type="arabicPeriod"/>
            </a:pPr>
            <a:r>
              <a:rPr lang="en" sz="2200">
                <a:solidFill>
                  <a:schemeClr val="dk2"/>
                </a:solidFill>
              </a:rPr>
              <a:t>Increased risk of Heart Attack</a:t>
            </a:r>
            <a:endParaRPr sz="2200">
              <a:solidFill>
                <a:schemeClr val="dk2"/>
              </a:solidFill>
            </a:endParaRPr>
          </a:p>
          <a:p>
            <a:pPr indent="-368300" lvl="0" marL="457200" rtl="0" algn="l">
              <a:lnSpc>
                <a:spcPct val="115000"/>
              </a:lnSpc>
              <a:spcBef>
                <a:spcPts val="0"/>
              </a:spcBef>
              <a:spcAft>
                <a:spcPts val="0"/>
              </a:spcAft>
              <a:buClr>
                <a:schemeClr val="dk2"/>
              </a:buClr>
              <a:buSzPts val="2200"/>
              <a:buAutoNum type="arabicPeriod"/>
            </a:pPr>
            <a:r>
              <a:rPr lang="en" sz="2200">
                <a:solidFill>
                  <a:schemeClr val="dk2"/>
                </a:solidFill>
              </a:rPr>
              <a:t>More Stress hormones</a:t>
            </a:r>
            <a:endParaRPr sz="2200">
              <a:solidFill>
                <a:schemeClr val="dk2"/>
              </a:solidFill>
            </a:endParaRPr>
          </a:p>
          <a:p>
            <a:pPr indent="-368300" lvl="0" marL="457200" rtl="0" algn="l">
              <a:lnSpc>
                <a:spcPct val="115000"/>
              </a:lnSpc>
              <a:spcBef>
                <a:spcPts val="0"/>
              </a:spcBef>
              <a:spcAft>
                <a:spcPts val="0"/>
              </a:spcAft>
              <a:buClr>
                <a:schemeClr val="dk2"/>
              </a:buClr>
              <a:buSzPts val="2200"/>
              <a:buAutoNum type="arabicPeriod"/>
            </a:pPr>
            <a:r>
              <a:rPr lang="en" sz="2200">
                <a:solidFill>
                  <a:schemeClr val="dk2"/>
                </a:solidFill>
              </a:rPr>
              <a:t>Insomnia and </a:t>
            </a:r>
            <a:r>
              <a:rPr lang="en" sz="2200">
                <a:solidFill>
                  <a:schemeClr val="dk2"/>
                </a:solidFill>
              </a:rPr>
              <a:t>its</a:t>
            </a:r>
            <a:r>
              <a:rPr lang="en" sz="2200">
                <a:solidFill>
                  <a:schemeClr val="dk2"/>
                </a:solidFill>
              </a:rPr>
              <a:t> effects</a:t>
            </a:r>
            <a:endParaRPr sz="2200">
              <a:solidFill>
                <a:schemeClr val="dk2"/>
              </a:solidFill>
            </a:endParaRPr>
          </a:p>
        </p:txBody>
      </p:sp>
      <p:sp>
        <p:nvSpPr>
          <p:cNvPr id="82" name="Google Shape;82;p15"/>
          <p:cNvSpPr txBox="1"/>
          <p:nvPr/>
        </p:nvSpPr>
        <p:spPr>
          <a:xfrm>
            <a:off x="213750" y="653825"/>
            <a:ext cx="50214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600">
                <a:solidFill>
                  <a:schemeClr val="accent1"/>
                </a:solidFill>
                <a:latin typeface="PT Sans Narrow"/>
                <a:ea typeface="PT Sans Narrow"/>
                <a:cs typeface="PT Sans Narrow"/>
                <a:sym typeface="PT Sans Narrow"/>
              </a:rPr>
              <a:t>The need to be addressed</a:t>
            </a:r>
            <a:endParaRPr>
              <a:latin typeface="Open Sans"/>
              <a:ea typeface="Open Sans"/>
              <a:cs typeface="Open Sans"/>
              <a:sym typeface="Open Sans"/>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42"/>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Prototype UI</a:t>
            </a:r>
            <a:endParaRPr/>
          </a:p>
        </p:txBody>
      </p:sp>
      <p:pic>
        <p:nvPicPr>
          <p:cNvPr id="255" name="Google Shape;255;p42"/>
          <p:cNvPicPr preferRelativeResize="0"/>
          <p:nvPr/>
        </p:nvPicPr>
        <p:blipFill>
          <a:blip r:embed="rId3">
            <a:alphaModFix/>
          </a:blip>
          <a:stretch>
            <a:fillRect/>
          </a:stretch>
        </p:blipFill>
        <p:spPr>
          <a:xfrm>
            <a:off x="3271040" y="0"/>
            <a:ext cx="2435369" cy="5143499"/>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43"/>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Next Steps</a:t>
            </a:r>
            <a:endParaRPr/>
          </a:p>
        </p:txBody>
      </p:sp>
      <p:sp>
        <p:nvSpPr>
          <p:cNvPr id="261" name="Google Shape;261;p43"/>
          <p:cNvSpPr txBox="1"/>
          <p:nvPr>
            <p:ph idx="1" type="body"/>
          </p:nvPr>
        </p:nvSpPr>
        <p:spPr>
          <a:xfrm>
            <a:off x="311700" y="1266325"/>
            <a:ext cx="8520600" cy="3302700"/>
          </a:xfrm>
          <a:prstGeom prst="rect">
            <a:avLst/>
          </a:prstGeom>
        </p:spPr>
        <p:txBody>
          <a:bodyPr anchorCtr="0" anchor="t" bIns="91425" lIns="91425" spcFirstLastPara="1" rIns="91425" wrap="square" tIns="91425">
            <a:normAutofit lnSpcReduction="10000"/>
          </a:bodyPr>
          <a:lstStyle/>
          <a:p>
            <a:pPr indent="-342900" lvl="0" marL="457200" rtl="0" algn="l">
              <a:spcBef>
                <a:spcPts val="0"/>
              </a:spcBef>
              <a:spcAft>
                <a:spcPts val="0"/>
              </a:spcAft>
              <a:buSzPts val="1800"/>
              <a:buAutoNum type="arabicPeriod"/>
            </a:pPr>
            <a:r>
              <a:rPr lang="en"/>
              <a:t>Analyse expressions such as </a:t>
            </a:r>
            <a:r>
              <a:rPr b="1" lang="en"/>
              <a:t>sarcasm</a:t>
            </a:r>
            <a:r>
              <a:rPr lang="en"/>
              <a:t>.</a:t>
            </a:r>
            <a:endParaRPr/>
          </a:p>
          <a:p>
            <a:pPr indent="-342900" lvl="0" marL="457200" rtl="0" algn="l">
              <a:spcBef>
                <a:spcPts val="0"/>
              </a:spcBef>
              <a:spcAft>
                <a:spcPts val="0"/>
              </a:spcAft>
              <a:buSzPts val="1800"/>
              <a:buAutoNum type="arabicPeriod"/>
            </a:pPr>
            <a:r>
              <a:rPr lang="en"/>
              <a:t>Further analyse </a:t>
            </a:r>
            <a:r>
              <a:rPr b="1" lang="en"/>
              <a:t>events, perceptions or experiences</a:t>
            </a:r>
            <a:r>
              <a:rPr lang="en"/>
              <a:t> that can cause anxiety or expressed on texts.</a:t>
            </a:r>
            <a:endParaRPr/>
          </a:p>
          <a:p>
            <a:pPr indent="-342900" lvl="0" marL="457200" rtl="0" algn="l">
              <a:spcBef>
                <a:spcPts val="0"/>
              </a:spcBef>
              <a:spcAft>
                <a:spcPts val="0"/>
              </a:spcAft>
              <a:buSzPts val="1800"/>
              <a:buAutoNum type="arabicPeriod"/>
            </a:pPr>
            <a:r>
              <a:rPr lang="en"/>
              <a:t>Physically classify anxiety levels through cellphone cameras and touchscreens, detecting </a:t>
            </a:r>
            <a:r>
              <a:rPr b="1" lang="en"/>
              <a:t>bodily responses</a:t>
            </a:r>
            <a:r>
              <a:rPr lang="en"/>
              <a:t>, like sweat, heart rate, flushed skin tone, tremblings and breathings.</a:t>
            </a:r>
            <a:endParaRPr/>
          </a:p>
          <a:p>
            <a:pPr indent="-342900" lvl="0" marL="457200" rtl="0" algn="l">
              <a:spcBef>
                <a:spcPts val="0"/>
              </a:spcBef>
              <a:spcAft>
                <a:spcPts val="0"/>
              </a:spcAft>
              <a:buSzPts val="1800"/>
              <a:buAutoNum type="arabicPeriod"/>
            </a:pPr>
            <a:r>
              <a:rPr lang="en"/>
              <a:t>Further analyse </a:t>
            </a:r>
            <a:r>
              <a:rPr b="1" lang="en"/>
              <a:t>long term</a:t>
            </a:r>
            <a:r>
              <a:rPr lang="en"/>
              <a:t> health related anxiety or </a:t>
            </a:r>
            <a:r>
              <a:rPr b="1" lang="en"/>
              <a:t>short-term</a:t>
            </a:r>
            <a:r>
              <a:rPr lang="en"/>
              <a:t> anxiety.</a:t>
            </a:r>
            <a:endParaRPr/>
          </a:p>
          <a:p>
            <a:pPr indent="-342900" lvl="0" marL="457200" rtl="0" algn="l">
              <a:spcBef>
                <a:spcPts val="0"/>
              </a:spcBef>
              <a:spcAft>
                <a:spcPts val="0"/>
              </a:spcAft>
              <a:buSzPts val="1800"/>
              <a:buAutoNum type="arabicPeriod"/>
            </a:pPr>
            <a:r>
              <a:rPr lang="en"/>
              <a:t>Identify trends and maybe even </a:t>
            </a:r>
            <a:r>
              <a:rPr b="1" lang="en"/>
              <a:t>predict future </a:t>
            </a:r>
            <a:r>
              <a:rPr b="1" lang="en"/>
              <a:t>occurrences</a:t>
            </a:r>
            <a:r>
              <a:rPr b="1" lang="en"/>
              <a:t>,</a:t>
            </a:r>
            <a:r>
              <a:rPr lang="en"/>
              <a:t> of panic attack or anxiety break.</a:t>
            </a:r>
            <a:endParaRPr/>
          </a:p>
          <a:p>
            <a:pPr indent="0" lvl="0" marL="0" rtl="0" algn="l">
              <a:spcBef>
                <a:spcPts val="1200"/>
              </a:spcBef>
              <a:spcAft>
                <a:spcPts val="1200"/>
              </a:spcAft>
              <a:buNone/>
            </a:pPr>
            <a:r>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44"/>
          <p:cNvSpPr txBox="1"/>
          <p:nvPr>
            <p:ph type="title"/>
          </p:nvPr>
        </p:nvSpPr>
        <p:spPr>
          <a:xfrm>
            <a:off x="2027550" y="1373100"/>
            <a:ext cx="5088900" cy="1254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Soooo… </a:t>
            </a:r>
            <a:endParaRPr/>
          </a:p>
          <a:p>
            <a:pPr indent="0" lvl="0" marL="0" rtl="0" algn="l">
              <a:spcBef>
                <a:spcPts val="0"/>
              </a:spcBef>
              <a:spcAft>
                <a:spcPts val="0"/>
              </a:spcAft>
              <a:buNone/>
            </a:pPr>
            <a:r>
              <a:rPr lang="en"/>
              <a:t>do you think you have anxiety?</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45"/>
          <p:cNvSpPr txBox="1"/>
          <p:nvPr>
            <p:ph type="title"/>
          </p:nvPr>
        </p:nvSpPr>
        <p:spPr>
          <a:xfrm>
            <a:off x="2146825" y="1697350"/>
            <a:ext cx="6239400" cy="1310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Thank you for listening, </a:t>
            </a:r>
            <a:endParaRPr/>
          </a:p>
          <a:p>
            <a:pPr indent="0" lvl="0" marL="0" rtl="0" algn="l">
              <a:spcBef>
                <a:spcPts val="0"/>
              </a:spcBef>
              <a:spcAft>
                <a:spcPts val="0"/>
              </a:spcAft>
              <a:buNone/>
            </a:pPr>
            <a:r>
              <a:rPr lang="en"/>
              <a:t>Any questions?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16"/>
          <p:cNvSpPr txBox="1"/>
          <p:nvPr>
            <p:ph type="title"/>
          </p:nvPr>
        </p:nvSpPr>
        <p:spPr>
          <a:xfrm>
            <a:off x="311700" y="7498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But also because:</a:t>
            </a:r>
            <a:endParaRPr b="1"/>
          </a:p>
        </p:txBody>
      </p:sp>
      <p:sp>
        <p:nvSpPr>
          <p:cNvPr id="88" name="Google Shape;88;p16"/>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368300" lvl="0" marL="457200" rtl="0" algn="l">
              <a:spcBef>
                <a:spcPts val="0"/>
              </a:spcBef>
              <a:spcAft>
                <a:spcPts val="0"/>
              </a:spcAft>
              <a:buSzPts val="2200"/>
              <a:buAutoNum type="arabicPeriod"/>
            </a:pPr>
            <a:r>
              <a:rPr lang="en" sz="2200"/>
              <a:t>Help avoid Sleepless nights</a:t>
            </a:r>
            <a:endParaRPr sz="2200"/>
          </a:p>
          <a:p>
            <a:pPr indent="-368300" lvl="0" marL="457200" rtl="0" algn="l">
              <a:spcBef>
                <a:spcPts val="0"/>
              </a:spcBef>
              <a:spcAft>
                <a:spcPts val="0"/>
              </a:spcAft>
              <a:buSzPts val="2200"/>
              <a:buAutoNum type="arabicPeriod"/>
            </a:pPr>
            <a:r>
              <a:rPr lang="en" sz="2200"/>
              <a:t>Missed opportunities</a:t>
            </a:r>
            <a:endParaRPr sz="2200"/>
          </a:p>
          <a:p>
            <a:pPr indent="-368300" lvl="0" marL="457200" rtl="0" algn="l">
              <a:spcBef>
                <a:spcPts val="0"/>
              </a:spcBef>
              <a:spcAft>
                <a:spcPts val="0"/>
              </a:spcAft>
              <a:buSzPts val="2200"/>
              <a:buAutoNum type="arabicPeriod"/>
            </a:pPr>
            <a:r>
              <a:rPr lang="en" sz="2200"/>
              <a:t>Avoid getting sick</a:t>
            </a:r>
            <a:endParaRPr sz="2200"/>
          </a:p>
          <a:p>
            <a:pPr indent="-368300" lvl="0" marL="457200" rtl="0" algn="l">
              <a:spcBef>
                <a:spcPts val="0"/>
              </a:spcBef>
              <a:spcAft>
                <a:spcPts val="0"/>
              </a:spcAft>
              <a:buSzPts val="2200"/>
              <a:buAutoNum type="arabicPeriod"/>
            </a:pPr>
            <a:r>
              <a:rPr lang="en" sz="2200"/>
              <a:t>Make you feel like your full self.</a:t>
            </a:r>
            <a:endParaRPr sz="22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7"/>
          <p:cNvSpPr txBox="1"/>
          <p:nvPr>
            <p:ph idx="1" type="body"/>
          </p:nvPr>
        </p:nvSpPr>
        <p:spPr>
          <a:xfrm>
            <a:off x="311700" y="1202850"/>
            <a:ext cx="8520600" cy="2737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000">
                <a:solidFill>
                  <a:srgbClr val="202124"/>
                </a:solidFill>
                <a:highlight>
                  <a:srgbClr val="FFFFFF"/>
                </a:highlight>
                <a:latin typeface="Roboto"/>
                <a:ea typeface="Roboto"/>
                <a:cs typeface="Roboto"/>
                <a:sym typeface="Roboto"/>
              </a:rPr>
              <a:t>Anxiety that interferes with:</a:t>
            </a:r>
            <a:endParaRPr sz="2000">
              <a:solidFill>
                <a:srgbClr val="202124"/>
              </a:solidFill>
              <a:highlight>
                <a:srgbClr val="FFFFFF"/>
              </a:highlight>
              <a:latin typeface="Roboto"/>
              <a:ea typeface="Roboto"/>
              <a:cs typeface="Roboto"/>
              <a:sym typeface="Roboto"/>
            </a:endParaRPr>
          </a:p>
          <a:p>
            <a:pPr indent="0" lvl="0" marL="457200" rtl="0" algn="l">
              <a:spcBef>
                <a:spcPts val="1200"/>
              </a:spcBef>
              <a:spcAft>
                <a:spcPts val="0"/>
              </a:spcAft>
              <a:buNone/>
            </a:pPr>
            <a:r>
              <a:rPr lang="en" sz="2000">
                <a:solidFill>
                  <a:srgbClr val="202124"/>
                </a:solidFill>
                <a:highlight>
                  <a:srgbClr val="FFFFFF"/>
                </a:highlight>
                <a:latin typeface="Roboto"/>
                <a:ea typeface="Roboto"/>
                <a:cs typeface="Roboto"/>
                <a:sym typeface="Roboto"/>
              </a:rPr>
              <a:t>day-to-day functioning</a:t>
            </a:r>
            <a:endParaRPr sz="2000">
              <a:solidFill>
                <a:srgbClr val="202124"/>
              </a:solidFill>
              <a:highlight>
                <a:srgbClr val="FFFFFF"/>
              </a:highlight>
              <a:latin typeface="Roboto"/>
              <a:ea typeface="Roboto"/>
              <a:cs typeface="Roboto"/>
              <a:sym typeface="Roboto"/>
            </a:endParaRPr>
          </a:p>
          <a:p>
            <a:pPr indent="0" lvl="0" marL="457200" rtl="0" algn="l">
              <a:spcBef>
                <a:spcPts val="1200"/>
              </a:spcBef>
              <a:spcAft>
                <a:spcPts val="0"/>
              </a:spcAft>
              <a:buNone/>
            </a:pPr>
            <a:r>
              <a:rPr lang="en" sz="2000">
                <a:solidFill>
                  <a:srgbClr val="202124"/>
                </a:solidFill>
                <a:highlight>
                  <a:srgbClr val="FFFFFF"/>
                </a:highlight>
                <a:latin typeface="Roboto"/>
                <a:ea typeface="Roboto"/>
                <a:cs typeface="Roboto"/>
                <a:sym typeface="Roboto"/>
              </a:rPr>
              <a:t>affects work</a:t>
            </a:r>
            <a:endParaRPr sz="2000">
              <a:solidFill>
                <a:srgbClr val="202124"/>
              </a:solidFill>
              <a:highlight>
                <a:srgbClr val="FFFFFF"/>
              </a:highlight>
              <a:latin typeface="Roboto"/>
              <a:ea typeface="Roboto"/>
              <a:cs typeface="Roboto"/>
              <a:sym typeface="Roboto"/>
            </a:endParaRPr>
          </a:p>
          <a:p>
            <a:pPr indent="0" lvl="0" marL="457200" rtl="0" algn="l">
              <a:spcBef>
                <a:spcPts val="1200"/>
              </a:spcBef>
              <a:spcAft>
                <a:spcPts val="0"/>
              </a:spcAft>
              <a:buNone/>
            </a:pPr>
            <a:r>
              <a:rPr lang="en" sz="2000">
                <a:solidFill>
                  <a:srgbClr val="202124"/>
                </a:solidFill>
                <a:highlight>
                  <a:srgbClr val="FFFFFF"/>
                </a:highlight>
                <a:latin typeface="Roboto"/>
                <a:ea typeface="Roboto"/>
                <a:cs typeface="Roboto"/>
                <a:sym typeface="Roboto"/>
              </a:rPr>
              <a:t>school</a:t>
            </a:r>
            <a:endParaRPr sz="2000">
              <a:solidFill>
                <a:srgbClr val="202124"/>
              </a:solidFill>
              <a:highlight>
                <a:srgbClr val="FFFFFF"/>
              </a:highlight>
              <a:latin typeface="Roboto"/>
              <a:ea typeface="Roboto"/>
              <a:cs typeface="Roboto"/>
              <a:sym typeface="Roboto"/>
            </a:endParaRPr>
          </a:p>
          <a:p>
            <a:pPr indent="0" lvl="0" marL="457200" rtl="0" algn="l">
              <a:spcBef>
                <a:spcPts val="1200"/>
              </a:spcBef>
              <a:spcAft>
                <a:spcPts val="1200"/>
              </a:spcAft>
              <a:buNone/>
            </a:pPr>
            <a:r>
              <a:rPr lang="en" sz="2000">
                <a:solidFill>
                  <a:srgbClr val="202124"/>
                </a:solidFill>
                <a:highlight>
                  <a:srgbClr val="FFFFFF"/>
                </a:highlight>
                <a:latin typeface="Roboto"/>
                <a:ea typeface="Roboto"/>
                <a:cs typeface="Roboto"/>
                <a:sym typeface="Roboto"/>
              </a:rPr>
              <a:t>social life</a:t>
            </a:r>
            <a:endParaRPr sz="2000">
              <a:solidFill>
                <a:srgbClr val="202124"/>
              </a:solidFill>
              <a:highlight>
                <a:srgbClr val="FFFFFF"/>
              </a:highlight>
              <a:latin typeface="Roboto"/>
              <a:ea typeface="Roboto"/>
              <a:cs typeface="Roboto"/>
              <a:sym typeface="Roboto"/>
            </a:endParaRPr>
          </a:p>
        </p:txBody>
      </p:sp>
      <p:sp>
        <p:nvSpPr>
          <p:cNvPr id="94" name="Google Shape;94;p17"/>
          <p:cNvSpPr txBox="1"/>
          <p:nvPr/>
        </p:nvSpPr>
        <p:spPr>
          <a:xfrm>
            <a:off x="7843850" y="4386325"/>
            <a:ext cx="824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hlinkClick r:id="rId3"/>
              </a:rPr>
              <a:t>source</a:t>
            </a:r>
            <a:endParaRPr/>
          </a:p>
        </p:txBody>
      </p:sp>
      <p:pic>
        <p:nvPicPr>
          <p:cNvPr id="95" name="Google Shape;95;p17"/>
          <p:cNvPicPr preferRelativeResize="0"/>
          <p:nvPr/>
        </p:nvPicPr>
        <p:blipFill>
          <a:blip r:embed="rId4">
            <a:alphaModFix/>
          </a:blip>
          <a:stretch>
            <a:fillRect/>
          </a:stretch>
        </p:blipFill>
        <p:spPr>
          <a:xfrm>
            <a:off x="311705" y="634925"/>
            <a:ext cx="7642294" cy="4002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18"/>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Available apps today:</a:t>
            </a:r>
            <a:endParaRPr/>
          </a:p>
        </p:txBody>
      </p:sp>
      <p:sp>
        <p:nvSpPr>
          <p:cNvPr id="101" name="Google Shape;101;p18"/>
          <p:cNvSpPr txBox="1"/>
          <p:nvPr/>
        </p:nvSpPr>
        <p:spPr>
          <a:xfrm>
            <a:off x="6726550" y="4273100"/>
            <a:ext cx="2023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hlinkClick r:id="rId3"/>
              </a:rPr>
              <a:t>Best anxiety apps</a:t>
            </a:r>
            <a:endParaRPr/>
          </a:p>
        </p:txBody>
      </p:sp>
      <p:pic>
        <p:nvPicPr>
          <p:cNvPr id="102" name="Google Shape;102;p18"/>
          <p:cNvPicPr preferRelativeResize="0"/>
          <p:nvPr/>
        </p:nvPicPr>
        <p:blipFill>
          <a:blip r:embed="rId4">
            <a:alphaModFix/>
          </a:blip>
          <a:stretch>
            <a:fillRect/>
          </a:stretch>
        </p:blipFill>
        <p:spPr>
          <a:xfrm>
            <a:off x="795325" y="1650700"/>
            <a:ext cx="1371600" cy="1381125"/>
          </a:xfrm>
          <a:prstGeom prst="rect">
            <a:avLst/>
          </a:prstGeom>
          <a:noFill/>
          <a:ln>
            <a:noFill/>
          </a:ln>
        </p:spPr>
      </p:pic>
      <p:pic>
        <p:nvPicPr>
          <p:cNvPr id="103" name="Google Shape;103;p18"/>
          <p:cNvPicPr preferRelativeResize="0"/>
          <p:nvPr/>
        </p:nvPicPr>
        <p:blipFill>
          <a:blip r:embed="rId5">
            <a:alphaModFix/>
          </a:blip>
          <a:stretch>
            <a:fillRect/>
          </a:stretch>
        </p:blipFill>
        <p:spPr>
          <a:xfrm>
            <a:off x="2319325" y="1650700"/>
            <a:ext cx="1390650" cy="1390650"/>
          </a:xfrm>
          <a:prstGeom prst="rect">
            <a:avLst/>
          </a:prstGeom>
          <a:noFill/>
          <a:ln>
            <a:noFill/>
          </a:ln>
        </p:spPr>
      </p:pic>
      <p:pic>
        <p:nvPicPr>
          <p:cNvPr id="104" name="Google Shape;104;p18"/>
          <p:cNvPicPr preferRelativeResize="0"/>
          <p:nvPr/>
        </p:nvPicPr>
        <p:blipFill>
          <a:blip r:embed="rId6">
            <a:alphaModFix/>
          </a:blip>
          <a:stretch>
            <a:fillRect/>
          </a:stretch>
        </p:blipFill>
        <p:spPr>
          <a:xfrm>
            <a:off x="3862375" y="1650700"/>
            <a:ext cx="1428750" cy="1419225"/>
          </a:xfrm>
          <a:prstGeom prst="rect">
            <a:avLst/>
          </a:prstGeom>
          <a:noFill/>
          <a:ln>
            <a:noFill/>
          </a:ln>
        </p:spPr>
      </p:pic>
      <p:pic>
        <p:nvPicPr>
          <p:cNvPr id="105" name="Google Shape;105;p18"/>
          <p:cNvPicPr preferRelativeResize="0"/>
          <p:nvPr/>
        </p:nvPicPr>
        <p:blipFill>
          <a:blip r:embed="rId7">
            <a:alphaModFix/>
          </a:blip>
          <a:stretch>
            <a:fillRect/>
          </a:stretch>
        </p:blipFill>
        <p:spPr>
          <a:xfrm>
            <a:off x="5443525" y="1723050"/>
            <a:ext cx="1283022" cy="1274525"/>
          </a:xfrm>
          <a:prstGeom prst="rect">
            <a:avLst/>
          </a:prstGeom>
          <a:noFill/>
          <a:ln>
            <a:noFill/>
          </a:ln>
        </p:spPr>
      </p:pic>
      <p:pic>
        <p:nvPicPr>
          <p:cNvPr id="106" name="Google Shape;106;p18"/>
          <p:cNvPicPr preferRelativeResize="0"/>
          <p:nvPr/>
        </p:nvPicPr>
        <p:blipFill>
          <a:blip r:embed="rId8">
            <a:alphaModFix/>
          </a:blip>
          <a:stretch>
            <a:fillRect/>
          </a:stretch>
        </p:blipFill>
        <p:spPr>
          <a:xfrm>
            <a:off x="6986588" y="1723050"/>
            <a:ext cx="1362075" cy="13811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pic>
        <p:nvPicPr>
          <p:cNvPr id="111" name="Google Shape;111;p19"/>
          <p:cNvPicPr preferRelativeResize="0"/>
          <p:nvPr/>
        </p:nvPicPr>
        <p:blipFill>
          <a:blip r:embed="rId3">
            <a:alphaModFix/>
          </a:blip>
          <a:stretch>
            <a:fillRect/>
          </a:stretch>
        </p:blipFill>
        <p:spPr>
          <a:xfrm>
            <a:off x="1504698" y="606200"/>
            <a:ext cx="5755451" cy="37137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20"/>
          <p:cNvSpPr txBox="1"/>
          <p:nvPr>
            <p:ph type="title"/>
          </p:nvPr>
        </p:nvSpPr>
        <p:spPr>
          <a:xfrm>
            <a:off x="191600" y="1518775"/>
            <a:ext cx="85206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400"/>
              </a:spcAft>
              <a:buSzPts val="990"/>
              <a:buNone/>
            </a:pPr>
            <a:r>
              <a:rPr b="1" lang="en" sz="3150">
                <a:solidFill>
                  <a:srgbClr val="1F4C7E"/>
                </a:solidFill>
              </a:rPr>
              <a:t>Problem statement </a:t>
            </a:r>
            <a:endParaRPr sz="4320"/>
          </a:p>
        </p:txBody>
      </p:sp>
      <p:sp>
        <p:nvSpPr>
          <p:cNvPr id="117" name="Google Shape;117;p20"/>
          <p:cNvSpPr txBox="1"/>
          <p:nvPr>
            <p:ph idx="1" type="body"/>
          </p:nvPr>
        </p:nvSpPr>
        <p:spPr>
          <a:xfrm>
            <a:off x="191600" y="1971875"/>
            <a:ext cx="8520600" cy="12216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sz="2300"/>
              <a:t>From anxiety subreddit can we classify </a:t>
            </a:r>
            <a:r>
              <a:rPr lang="en" sz="2300"/>
              <a:t>them into </a:t>
            </a:r>
            <a:r>
              <a:rPr lang="en" sz="2300"/>
              <a:t>varying degrees of anxiety and provide tailored messages to address anxiety with a Chatbot response system?</a:t>
            </a:r>
            <a:endParaRPr sz="23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21"/>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Methodology</a:t>
            </a:r>
            <a:endParaRPr/>
          </a:p>
        </p:txBody>
      </p:sp>
      <p:sp>
        <p:nvSpPr>
          <p:cNvPr id="123" name="Google Shape;123;p21"/>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AutoNum type="arabicPeriod"/>
            </a:pPr>
            <a:r>
              <a:rPr lang="en"/>
              <a:t>EDA</a:t>
            </a:r>
            <a:endParaRPr/>
          </a:p>
          <a:p>
            <a:pPr indent="-342900" lvl="0" marL="457200" rtl="0" algn="l">
              <a:spcBef>
                <a:spcPts val="0"/>
              </a:spcBef>
              <a:spcAft>
                <a:spcPts val="0"/>
              </a:spcAft>
              <a:buSzPts val="1800"/>
              <a:buAutoNum type="arabicPeriod"/>
            </a:pPr>
            <a:r>
              <a:rPr lang="en"/>
              <a:t>Modeling for anxiety Classification</a:t>
            </a:r>
            <a:endParaRPr/>
          </a:p>
          <a:p>
            <a:pPr indent="-342900" lvl="0" marL="457200" rtl="0" algn="l">
              <a:spcBef>
                <a:spcPts val="0"/>
              </a:spcBef>
              <a:spcAft>
                <a:spcPts val="0"/>
              </a:spcAft>
              <a:buSzPts val="1800"/>
              <a:buAutoNum type="arabicPeriod"/>
            </a:pPr>
            <a:r>
              <a:rPr lang="en"/>
              <a:t>Sentiment analysis to further classify severity of anxiety</a:t>
            </a:r>
            <a:endParaRPr/>
          </a:p>
          <a:p>
            <a:pPr indent="-342900" lvl="0" marL="457200" rtl="0" algn="l">
              <a:spcBef>
                <a:spcPts val="0"/>
              </a:spcBef>
              <a:spcAft>
                <a:spcPts val="0"/>
              </a:spcAft>
              <a:buSzPts val="1800"/>
              <a:buAutoNum type="arabicPeriod"/>
            </a:pPr>
            <a:r>
              <a:rPr lang="en"/>
              <a:t>Chatbot for immediate response</a:t>
            </a:r>
            <a:endParaRPr/>
          </a:p>
          <a:p>
            <a:pPr indent="0" lvl="0" marL="457200" rtl="0" algn="l">
              <a:spcBef>
                <a:spcPts val="1200"/>
              </a:spcBef>
              <a:spcAft>
                <a:spcPts val="0"/>
              </a:spcAft>
              <a:buNone/>
            </a:pPr>
            <a:r>
              <a:t/>
            </a:r>
            <a:endParaRPr/>
          </a:p>
          <a:p>
            <a:pPr indent="0" lvl="0" marL="0" rtl="0" algn="l">
              <a:spcBef>
                <a:spcPts val="1200"/>
              </a:spcBef>
              <a:spcAft>
                <a:spcPts val="120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ropic">
  <a:themeElements>
    <a:clrScheme name="Tropic">
      <a:dk1>
        <a:srgbClr val="A1E8D9"/>
      </a:dk1>
      <a:lt1>
        <a:srgbClr val="FFFFFF"/>
      </a:lt1>
      <a:dk2>
        <a:srgbClr val="695D46"/>
      </a:dk2>
      <a:lt2>
        <a:srgbClr val="B3A77D"/>
      </a:lt2>
      <a:accent1>
        <a:srgbClr val="EF6C00"/>
      </a:accent1>
      <a:accent2>
        <a:srgbClr val="CE93D8"/>
      </a:accent2>
      <a:accent3>
        <a:srgbClr val="4DB6AC"/>
      </a:accent3>
      <a:accent4>
        <a:srgbClr val="FF9800"/>
      </a:accent4>
      <a:accent5>
        <a:srgbClr val="009668"/>
      </a:accent5>
      <a:accent6>
        <a:srgbClr val="EEFF41"/>
      </a:accent6>
      <a:hlink>
        <a:srgbClr val="009668"/>
      </a:hlink>
      <a:folHlink>
        <a:srgbClr val="00966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